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72" r:id="rId5"/>
    <p:sldId id="838" r:id="rId6"/>
    <p:sldId id="273" r:id="rId7"/>
    <p:sldId id="275" r:id="rId8"/>
    <p:sldId id="848" r:id="rId9"/>
    <p:sldId id="850" r:id="rId10"/>
    <p:sldId id="277" r:id="rId11"/>
    <p:sldId id="650" r:id="rId12"/>
    <p:sldId id="861" r:id="rId13"/>
    <p:sldId id="849" r:id="rId14"/>
    <p:sldId id="862" r:id="rId15"/>
    <p:sldId id="855" r:id="rId16"/>
    <p:sldId id="864" r:id="rId17"/>
    <p:sldId id="856" r:id="rId18"/>
    <p:sldId id="857" r:id="rId19"/>
    <p:sldId id="858" r:id="rId20"/>
    <p:sldId id="863" r:id="rId21"/>
    <p:sldId id="859" r:id="rId22"/>
    <p:sldId id="860" r:id="rId23"/>
    <p:sldId id="870" r:id="rId24"/>
    <p:sldId id="871" r:id="rId25"/>
    <p:sldId id="872" r:id="rId26"/>
    <p:sldId id="873" r:id="rId27"/>
    <p:sldId id="874" r:id="rId28"/>
    <p:sldId id="875" r:id="rId29"/>
    <p:sldId id="876" r:id="rId30"/>
    <p:sldId id="878" r:id="rId31"/>
    <p:sldId id="879" r:id="rId32"/>
    <p:sldId id="880" r:id="rId33"/>
    <p:sldId id="877" r:id="rId34"/>
    <p:sldId id="881" r:id="rId35"/>
    <p:sldId id="883" r:id="rId36"/>
    <p:sldId id="884" r:id="rId37"/>
    <p:sldId id="885" r:id="rId38"/>
    <p:sldId id="886" r:id="rId39"/>
    <p:sldId id="896" r:id="rId40"/>
    <p:sldId id="882" r:id="rId41"/>
    <p:sldId id="887" r:id="rId42"/>
    <p:sldId id="279" r:id="rId43"/>
    <p:sldId id="890" r:id="rId44"/>
    <p:sldId id="891" r:id="rId45"/>
    <p:sldId id="895" r:id="rId46"/>
    <p:sldId id="893" r:id="rId47"/>
    <p:sldId id="894" r:id="rId48"/>
    <p:sldId id="889" r:id="rId49"/>
    <p:sldId id="88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7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9D50B-1F58-4DC8-B0B0-2CF984C377AB}" v="2" dt="2025-04-24T16:42:45.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45" autoAdjust="0"/>
  </p:normalViewPr>
  <p:slideViewPr>
    <p:cSldViewPr snapToGrid="0">
      <p:cViewPr>
        <p:scale>
          <a:sx n="60" d="100"/>
          <a:sy n="60" d="100"/>
        </p:scale>
        <p:origin x="1526" y="4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emacher, Christopher J." userId="51ba092e-0a7b-4252-8025-a91434f848cf" providerId="ADAL" clId="{7489D50B-1F58-4DC8-B0B0-2CF984C377AB}"/>
    <pc:docChg chg="custSel addSld delSld modSld">
      <pc:chgData name="Rademacher, Christopher J." userId="51ba092e-0a7b-4252-8025-a91434f848cf" providerId="ADAL" clId="{7489D50B-1F58-4DC8-B0B0-2CF984C377AB}" dt="2025-04-24T16:42:45.143" v="269" actId="14826"/>
      <pc:docMkLst>
        <pc:docMk/>
      </pc:docMkLst>
      <pc:sldChg chg="modSp">
        <pc:chgData name="Rademacher, Christopher J." userId="51ba092e-0a7b-4252-8025-a91434f848cf" providerId="ADAL" clId="{7489D50B-1F58-4DC8-B0B0-2CF984C377AB}" dt="2025-04-24T16:42:45.143" v="269" actId="14826"/>
        <pc:sldMkLst>
          <pc:docMk/>
          <pc:sldMk cId="4270004016" sldId="272"/>
        </pc:sldMkLst>
        <pc:picChg chg="mod">
          <ac:chgData name="Rademacher, Christopher J." userId="51ba092e-0a7b-4252-8025-a91434f848cf" providerId="ADAL" clId="{7489D50B-1F58-4DC8-B0B0-2CF984C377AB}" dt="2025-04-24T16:42:45.143" v="269" actId="14826"/>
          <ac:picMkLst>
            <pc:docMk/>
            <pc:sldMk cId="4270004016" sldId="272"/>
            <ac:picMk id="17" creationId="{0ACA7B81-83DF-F222-A7AC-23664D683931}"/>
          </ac:picMkLst>
        </pc:picChg>
      </pc:sldChg>
      <pc:sldChg chg="del">
        <pc:chgData name="Rademacher, Christopher J." userId="51ba092e-0a7b-4252-8025-a91434f848cf" providerId="ADAL" clId="{7489D50B-1F58-4DC8-B0B0-2CF984C377AB}" dt="2025-04-24T16:27:03.046" v="0" actId="47"/>
        <pc:sldMkLst>
          <pc:docMk/>
          <pc:sldMk cId="397722675" sldId="865"/>
        </pc:sldMkLst>
      </pc:sldChg>
      <pc:sldChg chg="del">
        <pc:chgData name="Rademacher, Christopher J." userId="51ba092e-0a7b-4252-8025-a91434f848cf" providerId="ADAL" clId="{7489D50B-1F58-4DC8-B0B0-2CF984C377AB}" dt="2025-04-24T16:27:03.046" v="0" actId="47"/>
        <pc:sldMkLst>
          <pc:docMk/>
          <pc:sldMk cId="4044022837" sldId="866"/>
        </pc:sldMkLst>
      </pc:sldChg>
      <pc:sldChg chg="del">
        <pc:chgData name="Rademacher, Christopher J." userId="51ba092e-0a7b-4252-8025-a91434f848cf" providerId="ADAL" clId="{7489D50B-1F58-4DC8-B0B0-2CF984C377AB}" dt="2025-04-24T16:27:03.046" v="0" actId="47"/>
        <pc:sldMkLst>
          <pc:docMk/>
          <pc:sldMk cId="3375414719" sldId="867"/>
        </pc:sldMkLst>
      </pc:sldChg>
      <pc:sldChg chg="del">
        <pc:chgData name="Rademacher, Christopher J." userId="51ba092e-0a7b-4252-8025-a91434f848cf" providerId="ADAL" clId="{7489D50B-1F58-4DC8-B0B0-2CF984C377AB}" dt="2025-04-24T16:27:03.046" v="0" actId="47"/>
        <pc:sldMkLst>
          <pc:docMk/>
          <pc:sldMk cId="1335558534" sldId="868"/>
        </pc:sldMkLst>
      </pc:sldChg>
      <pc:sldChg chg="del">
        <pc:chgData name="Rademacher, Christopher J." userId="51ba092e-0a7b-4252-8025-a91434f848cf" providerId="ADAL" clId="{7489D50B-1F58-4DC8-B0B0-2CF984C377AB}" dt="2025-04-24T16:27:03.046" v="0" actId="47"/>
        <pc:sldMkLst>
          <pc:docMk/>
          <pc:sldMk cId="1427445552" sldId="869"/>
        </pc:sldMkLst>
      </pc:sldChg>
      <pc:sldChg chg="addSp delSp modSp mod modNotesTx">
        <pc:chgData name="Rademacher, Christopher J." userId="51ba092e-0a7b-4252-8025-a91434f848cf" providerId="ADAL" clId="{7489D50B-1F58-4DC8-B0B0-2CF984C377AB}" dt="2025-04-24T16:40:35.326" v="268" actId="115"/>
        <pc:sldMkLst>
          <pc:docMk/>
          <pc:sldMk cId="1002889377" sldId="889"/>
        </pc:sldMkLst>
        <pc:spChg chg="del">
          <ac:chgData name="Rademacher, Christopher J." userId="51ba092e-0a7b-4252-8025-a91434f848cf" providerId="ADAL" clId="{7489D50B-1F58-4DC8-B0B0-2CF984C377AB}" dt="2025-04-24T16:33:50.099" v="246" actId="478"/>
          <ac:spMkLst>
            <pc:docMk/>
            <pc:sldMk cId="1002889377" sldId="889"/>
            <ac:spMk id="4" creationId="{643E2957-BCDB-842A-F550-005342B19B07}"/>
          </ac:spMkLst>
        </pc:spChg>
        <pc:spChg chg="mod">
          <ac:chgData name="Rademacher, Christopher J." userId="51ba092e-0a7b-4252-8025-a91434f848cf" providerId="ADAL" clId="{7489D50B-1F58-4DC8-B0B0-2CF984C377AB}" dt="2025-04-24T16:40:35.326" v="268" actId="115"/>
          <ac:spMkLst>
            <pc:docMk/>
            <pc:sldMk cId="1002889377" sldId="889"/>
            <ac:spMk id="9" creationId="{C94A7E60-098B-848E-0EFF-B87FC77AF87E}"/>
          </ac:spMkLst>
        </pc:spChg>
        <pc:picChg chg="del">
          <ac:chgData name="Rademacher, Christopher J." userId="51ba092e-0a7b-4252-8025-a91434f848cf" providerId="ADAL" clId="{7489D50B-1F58-4DC8-B0B0-2CF984C377AB}" dt="2025-04-24T16:33:50.099" v="246" actId="478"/>
          <ac:picMkLst>
            <pc:docMk/>
            <pc:sldMk cId="1002889377" sldId="889"/>
            <ac:picMk id="6" creationId="{BD000639-FC66-2E4C-38A9-1B68DB83796F}"/>
          </ac:picMkLst>
        </pc:picChg>
        <pc:picChg chg="add mod ord modCrop">
          <ac:chgData name="Rademacher, Christopher J." userId="51ba092e-0a7b-4252-8025-a91434f848cf" providerId="ADAL" clId="{7489D50B-1F58-4DC8-B0B0-2CF984C377AB}" dt="2025-04-24T16:40:20.871" v="266" actId="14100"/>
          <ac:picMkLst>
            <pc:docMk/>
            <pc:sldMk cId="1002889377" sldId="889"/>
            <ac:picMk id="8" creationId="{F17D18D3-6D23-2652-A02F-3FE2B5D4D3FC}"/>
          </ac:picMkLst>
        </pc:picChg>
      </pc:sldChg>
      <pc:sldChg chg="addSp delSp modSp add mod modNotesTx">
        <pc:chgData name="Rademacher, Christopher J." userId="51ba092e-0a7b-4252-8025-a91434f848cf" providerId="ADAL" clId="{7489D50B-1F58-4DC8-B0B0-2CF984C377AB}" dt="2025-04-24T16:32:52.959" v="244" actId="20577"/>
        <pc:sldMkLst>
          <pc:docMk/>
          <pc:sldMk cId="1701472436" sldId="896"/>
        </pc:sldMkLst>
        <pc:spChg chg="mod">
          <ac:chgData name="Rademacher, Christopher J." userId="51ba092e-0a7b-4252-8025-a91434f848cf" providerId="ADAL" clId="{7489D50B-1F58-4DC8-B0B0-2CF984C377AB}" dt="2025-04-24T16:30:42.555" v="5" actId="1076"/>
          <ac:spMkLst>
            <pc:docMk/>
            <pc:sldMk cId="1701472436" sldId="896"/>
            <ac:spMk id="3" creationId="{5C4A263B-022D-E84A-1A0F-16249DC8996A}"/>
          </ac:spMkLst>
        </pc:spChg>
        <pc:picChg chg="add ord">
          <ac:chgData name="Rademacher, Christopher J." userId="51ba092e-0a7b-4252-8025-a91434f848cf" providerId="ADAL" clId="{7489D50B-1F58-4DC8-B0B0-2CF984C377AB}" dt="2025-04-24T16:30:36.671" v="4" actId="171"/>
          <ac:picMkLst>
            <pc:docMk/>
            <pc:sldMk cId="1701472436" sldId="896"/>
            <ac:picMk id="6" creationId="{377E7494-6094-053C-484C-899D5EBEA8A4}"/>
          </ac:picMkLst>
        </pc:picChg>
        <pc:picChg chg="del">
          <ac:chgData name="Rademacher, Christopher J." userId="51ba092e-0a7b-4252-8025-a91434f848cf" providerId="ADAL" clId="{7489D50B-1F58-4DC8-B0B0-2CF984C377AB}" dt="2025-04-24T16:30:25.941" v="2" actId="478"/>
          <ac:picMkLst>
            <pc:docMk/>
            <pc:sldMk cId="1701472436" sldId="896"/>
            <ac:picMk id="7" creationId="{7B68DE0E-CA3F-FE61-5ECD-3D4EDB8EF3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83761-D270-445F-B27D-25FA4E14AE60}"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92DE3-B62A-4B45-B84E-3EA68F367563}" type="slidenum">
              <a:rPr lang="en-US" smtClean="0"/>
              <a:t>‹#›</a:t>
            </a:fld>
            <a:endParaRPr lang="en-US"/>
          </a:p>
        </p:txBody>
      </p:sp>
    </p:spTree>
    <p:extLst>
      <p:ext uri="{BB962C8B-B14F-4D97-AF65-F5344CB8AC3E}">
        <p14:creationId xmlns:p14="http://schemas.microsoft.com/office/powerpoint/2010/main" val="259546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for the fun stuff! Let's talk about what we're all here for- to learn more about the VWL grassland biodiversity surveys!</a:t>
            </a:r>
          </a:p>
          <a:p>
            <a:endParaRPr lang="en-US">
              <a:ea typeface="Calibri"/>
              <a:cs typeface="Calibri"/>
            </a:endParaRPr>
          </a:p>
          <a:p>
            <a:r>
              <a:rPr lang="en-US">
                <a:ea typeface="Calibri"/>
                <a:cs typeface="Calibri"/>
              </a:rPr>
              <a:t>The goals of these surveys are to...</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1</a:t>
            </a:fld>
            <a:endParaRPr lang="en-US"/>
          </a:p>
        </p:txBody>
      </p:sp>
    </p:spTree>
    <p:extLst>
      <p:ext uri="{BB962C8B-B14F-4D97-AF65-F5344CB8AC3E}">
        <p14:creationId xmlns:p14="http://schemas.microsoft.com/office/powerpoint/2010/main" val="48134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Surveyors will go out in pairs; one person will be the primary observer while the secondary surveyor records observations.</a:t>
            </a:r>
          </a:p>
          <a:p>
            <a:r>
              <a:rPr lang="en-US"/>
              <a:t>When you (quietly) arrive at the survey point, you fill out the entire top section of your datasheet </a:t>
            </a:r>
            <a:r>
              <a:rPr lang="en-US" b="1"/>
              <a:t>before you begin your point count survey. </a:t>
            </a:r>
            <a:r>
              <a:rPr lang="en-US" b="0"/>
              <a:t>By the time you’ve finished quietly recording these data, you’ve allowed the birds to better acclimate to your presence. </a:t>
            </a:r>
            <a:endParaRPr lang="en-US" b="1"/>
          </a:p>
          <a:p>
            <a:endParaRPr lang="en-US" b="1"/>
          </a:p>
          <a:p>
            <a:r>
              <a:rPr lang="en-US" b="1"/>
              <a:t>Please do not leave any spaces blank! </a:t>
            </a:r>
          </a:p>
          <a:p>
            <a:endParaRPr lang="en-US"/>
          </a:p>
          <a:p>
            <a:pPr marL="228600" indent="-228600">
              <a:buAutoNum type="arabicPeriod"/>
            </a:pPr>
            <a:r>
              <a:rPr lang="en-US"/>
              <a:t>Use only pencil or indelible ink</a:t>
            </a:r>
          </a:p>
          <a:p>
            <a:pPr marL="228600" indent="-228600">
              <a:buAutoNum type="arabicPeriod"/>
            </a:pPr>
            <a:endParaRPr lang="en-US"/>
          </a:p>
          <a:p>
            <a:pPr marL="228600" indent="-228600">
              <a:buAutoNum type="arabicPeriod"/>
            </a:pPr>
            <a:endParaRPr lang="en-US"/>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10</a:t>
            </a:fld>
            <a:endParaRPr lang="en-US"/>
          </a:p>
        </p:txBody>
      </p:sp>
    </p:spTree>
    <p:extLst>
      <p:ext uri="{BB962C8B-B14F-4D97-AF65-F5344CB8AC3E}">
        <p14:creationId xmlns:p14="http://schemas.microsoft.com/office/powerpoint/2010/main" val="85249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Start time of 10-minute count will be filled out after you have entered all other data in the top section, so ignore it until you’re ready</a:t>
            </a:r>
          </a:p>
          <a:p>
            <a:pPr marL="228600" indent="-228600">
              <a:buAutoNum type="arabicPeriod"/>
            </a:pPr>
            <a:endParaRPr lang="en-US"/>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11</a:t>
            </a:fld>
            <a:endParaRPr lang="en-US"/>
          </a:p>
        </p:txBody>
      </p:sp>
    </p:spTree>
    <p:extLst>
      <p:ext uri="{BB962C8B-B14F-4D97-AF65-F5344CB8AC3E}">
        <p14:creationId xmlns:p14="http://schemas.microsoft.com/office/powerpoint/2010/main" val="40357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We start with recording the full names of the observers, the property name and survey point, and the date. </a:t>
            </a:r>
          </a:p>
          <a:p>
            <a:pPr marL="0" indent="0">
              <a:buNone/>
            </a:pPr>
            <a:r>
              <a:rPr lang="en-US"/>
              <a:t>We also record in the top right is this was our 1</a:t>
            </a:r>
            <a:r>
              <a:rPr lang="en-US" baseline="30000"/>
              <a:t>st</a:t>
            </a:r>
            <a:r>
              <a:rPr lang="en-US"/>
              <a:t>, 2</a:t>
            </a:r>
            <a:r>
              <a:rPr lang="en-US" baseline="30000"/>
              <a:t>nd</a:t>
            </a:r>
            <a:r>
              <a:rPr lang="en-US"/>
              <a:t>, or 3</a:t>
            </a:r>
            <a:r>
              <a:rPr lang="en-US" baseline="30000"/>
              <a:t>rd</a:t>
            </a:r>
            <a:r>
              <a:rPr lang="en-US"/>
              <a:t> visit to the site </a:t>
            </a:r>
          </a:p>
        </p:txBody>
      </p:sp>
      <p:sp>
        <p:nvSpPr>
          <p:cNvPr id="4" name="Slide Number Placeholder 3"/>
          <p:cNvSpPr>
            <a:spLocks noGrp="1"/>
          </p:cNvSpPr>
          <p:nvPr>
            <p:ph type="sldNum" sz="quarter" idx="5"/>
          </p:nvPr>
        </p:nvSpPr>
        <p:spPr/>
        <p:txBody>
          <a:bodyPr/>
          <a:lstStyle/>
          <a:p>
            <a:fld id="{3FF92DE3-B62A-4B45-B84E-3EA68F367563}" type="slidenum">
              <a:rPr lang="en-US" smtClean="0"/>
              <a:t>12</a:t>
            </a:fld>
            <a:endParaRPr lang="en-US"/>
          </a:p>
        </p:txBody>
      </p:sp>
    </p:spTree>
    <p:extLst>
      <p:ext uri="{BB962C8B-B14F-4D97-AF65-F5344CB8AC3E}">
        <p14:creationId xmlns:p14="http://schemas.microsoft.com/office/powerpoint/2010/main" val="88242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Temperature: </a:t>
            </a:r>
          </a:p>
          <a:p>
            <a:pPr marL="0" indent="0">
              <a:buNone/>
            </a:pPr>
            <a:r>
              <a:rPr lang="en-US"/>
              <a:t>- recorded in degrees Celsius</a:t>
            </a:r>
          </a:p>
          <a:p>
            <a:pPr marL="0" indent="0">
              <a:buNone/>
            </a:pPr>
            <a:r>
              <a:rPr lang="en-US"/>
              <a:t>- If you don't have a thermometer or a smartphone weather app, review the weather data on your home computer after returning from the field. </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13</a:t>
            </a:fld>
            <a:endParaRPr lang="en-US"/>
          </a:p>
        </p:txBody>
      </p:sp>
    </p:spTree>
    <p:extLst>
      <p:ext uri="{BB962C8B-B14F-4D97-AF65-F5344CB8AC3E}">
        <p14:creationId xmlns:p14="http://schemas.microsoft.com/office/powerpoint/2010/main" val="528327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Sky Condition:</a:t>
            </a:r>
          </a:p>
          <a:p>
            <a:pPr marL="0" indent="0">
              <a:buNone/>
            </a:pPr>
            <a:r>
              <a:rPr lang="en-US"/>
              <a:t>- Recorded using one of the following terms below: </a:t>
            </a:r>
          </a:p>
          <a:p>
            <a:pPr marL="0" indent="0">
              <a:buNone/>
            </a:pPr>
            <a:r>
              <a:rPr lang="en-US"/>
              <a:t>• Clear (can include a few clouds) </a:t>
            </a:r>
          </a:p>
          <a:p>
            <a:pPr marL="0" indent="0">
              <a:buNone/>
            </a:pPr>
            <a:r>
              <a:rPr lang="en-US"/>
              <a:t>• Partly Cloudy (ca. 10% to 60% cloudy) </a:t>
            </a:r>
          </a:p>
          <a:p>
            <a:pPr marL="0" indent="0">
              <a:buNone/>
            </a:pPr>
            <a:r>
              <a:rPr lang="en-US"/>
              <a:t>• Cloudy (more than ca. 60% cloudy) </a:t>
            </a:r>
          </a:p>
          <a:p>
            <a:pPr marL="0" indent="0">
              <a:buNone/>
            </a:pPr>
            <a:r>
              <a:rPr lang="en-US"/>
              <a:t>• Fog (includes mist, but not haze) </a:t>
            </a:r>
          </a:p>
          <a:p>
            <a:pPr marL="0" indent="0">
              <a:buNone/>
            </a:pPr>
            <a:r>
              <a:rPr lang="en-US"/>
              <a:t>DO NOT SURVEY IN RAIN SHOWERS, HEAVY FOG OR SNOW </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14</a:t>
            </a:fld>
            <a:endParaRPr lang="en-US"/>
          </a:p>
        </p:txBody>
      </p:sp>
    </p:spTree>
    <p:extLst>
      <p:ext uri="{BB962C8B-B14F-4D97-AF65-F5344CB8AC3E}">
        <p14:creationId xmlns:p14="http://schemas.microsoft.com/office/powerpoint/2010/main" val="26854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Wind Speed: </a:t>
            </a:r>
            <a:br>
              <a:rPr lang="en-US"/>
            </a:br>
            <a:r>
              <a:rPr lang="en-US"/>
              <a:t>- Given according to the Beaufort Scale (Look up to a height of about 3 m for the indicators of wind)</a:t>
            </a:r>
          </a:p>
          <a:p>
            <a:r>
              <a:rPr lang="en-US" sz="1200" b="0" i="0" u="none" strike="noStrike" kern="1200" baseline="0">
                <a:solidFill>
                  <a:schemeClr val="tx1"/>
                </a:solidFill>
                <a:latin typeface="+mn-lt"/>
                <a:ea typeface="+mn-ea"/>
                <a:cs typeface="+mn-cs"/>
              </a:rPr>
              <a:t>0 0 Smoke rise vertically, absolutely still conditions</a:t>
            </a:r>
          </a:p>
          <a:p>
            <a:r>
              <a:rPr lang="en-US" sz="1200" b="0" i="0" u="none" strike="noStrike" kern="1200" baseline="0">
                <a:solidFill>
                  <a:schemeClr val="tx1"/>
                </a:solidFill>
                <a:latin typeface="+mn-lt"/>
                <a:ea typeface="+mn-ea"/>
                <a:cs typeface="+mn-cs"/>
              </a:rPr>
              <a:t>1 1 to 3 Wind direction shown by smoke drift</a:t>
            </a:r>
          </a:p>
          <a:p>
            <a:r>
              <a:rPr lang="en-US" sz="1200" b="0" i="0" u="none" strike="noStrike" kern="1200" baseline="0">
                <a:solidFill>
                  <a:schemeClr val="tx1"/>
                </a:solidFill>
                <a:latin typeface="+mn-lt"/>
                <a:ea typeface="+mn-ea"/>
                <a:cs typeface="+mn-cs"/>
              </a:rPr>
              <a:t>2 4 to 7 Wind felt on face; leaves rustle</a:t>
            </a:r>
          </a:p>
          <a:p>
            <a:r>
              <a:rPr lang="en-US" sz="1200" b="0" i="0" u="none" strike="noStrike" kern="1200" baseline="0">
                <a:solidFill>
                  <a:schemeClr val="tx1"/>
                </a:solidFill>
                <a:latin typeface="+mn-lt"/>
                <a:ea typeface="+mn-ea"/>
                <a:cs typeface="+mn-cs"/>
              </a:rPr>
              <a:t>3 8 to 12 Leaves and small twigs in constant motion</a:t>
            </a:r>
          </a:p>
          <a:p>
            <a:r>
              <a:rPr lang="en-US" sz="1200" b="0" i="0" u="none" strike="noStrike" kern="1200" baseline="0">
                <a:solidFill>
                  <a:schemeClr val="tx1"/>
                </a:solidFill>
                <a:latin typeface="+mn-lt"/>
                <a:ea typeface="+mn-ea"/>
                <a:cs typeface="+mn-cs"/>
              </a:rPr>
              <a:t>4 13 to 18 Raises dust, loose paper and small branches</a:t>
            </a:r>
          </a:p>
          <a:p>
            <a:r>
              <a:rPr lang="en-US" sz="1200" b="0" i="0" u="none" strike="noStrike" kern="1200" baseline="0">
                <a:solidFill>
                  <a:schemeClr val="tx1"/>
                </a:solidFill>
                <a:latin typeface="+mn-lt"/>
                <a:ea typeface="+mn-ea"/>
                <a:cs typeface="+mn-cs"/>
              </a:rPr>
              <a:t>5 19 to 24 Small trees in leaf sway</a:t>
            </a:r>
          </a:p>
          <a:p>
            <a:r>
              <a:rPr lang="en-US" sz="1200" b="1" i="0" u="none" strike="noStrike" kern="1200" baseline="0">
                <a:solidFill>
                  <a:schemeClr val="tx1"/>
                </a:solidFill>
                <a:latin typeface="+mn-lt"/>
                <a:ea typeface="+mn-ea"/>
                <a:cs typeface="+mn-cs"/>
              </a:rPr>
              <a:t>DO NOT SURVEY IF WINDS ARE A 4 OR 5</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15</a:t>
            </a:fld>
            <a:endParaRPr lang="en-US"/>
          </a:p>
        </p:txBody>
      </p:sp>
    </p:spTree>
    <p:extLst>
      <p:ext uri="{BB962C8B-B14F-4D97-AF65-F5344CB8AC3E}">
        <p14:creationId xmlns:p14="http://schemas.microsoft.com/office/powerpoint/2010/main" val="3611871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Short = &lt; 0.5 m (below your knee)</a:t>
            </a:r>
          </a:p>
          <a:p>
            <a:r>
              <a:rPr lang="en-US" sz="1200" b="0" i="0" u="none" strike="noStrike" kern="1200" baseline="0">
                <a:solidFill>
                  <a:schemeClr val="tx1"/>
                </a:solidFill>
                <a:latin typeface="+mn-lt"/>
                <a:ea typeface="+mn-ea"/>
                <a:cs typeface="+mn-cs"/>
              </a:rPr>
              <a:t>Med = 0.5 – 1 m (between your knee and your hip)</a:t>
            </a:r>
          </a:p>
          <a:p>
            <a:r>
              <a:rPr lang="en-US" sz="1200" b="0" i="0" u="none" strike="noStrike" kern="1200" baseline="0">
                <a:solidFill>
                  <a:schemeClr val="tx1"/>
                </a:solidFill>
                <a:latin typeface="+mn-lt"/>
                <a:ea typeface="+mn-ea"/>
                <a:cs typeface="+mn-cs"/>
              </a:rPr>
              <a:t>Tall = &gt; 1 m (above your hip)</a:t>
            </a:r>
            <a:endParaRPr lang="en-US"/>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16</a:t>
            </a:fld>
            <a:endParaRPr lang="en-US"/>
          </a:p>
        </p:txBody>
      </p:sp>
    </p:spTree>
    <p:extLst>
      <p:ext uri="{BB962C8B-B14F-4D97-AF65-F5344CB8AC3E}">
        <p14:creationId xmlns:p14="http://schemas.microsoft.com/office/powerpoint/2010/main" val="3561166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all the data has been recorded for this top section, the primary observer readies their binoculars. </a:t>
            </a:r>
          </a:p>
          <a:p>
            <a:r>
              <a:rPr lang="en-US"/>
              <a:t>The secondary observer will prime the 10-minute stopwatch and, when both observers are ready, the secondary observer will record the start time of the 10-minute count and your survey begins! </a:t>
            </a:r>
          </a:p>
        </p:txBody>
      </p:sp>
      <p:sp>
        <p:nvSpPr>
          <p:cNvPr id="4" name="Slide Number Placeholder 3"/>
          <p:cNvSpPr>
            <a:spLocks noGrp="1"/>
          </p:cNvSpPr>
          <p:nvPr>
            <p:ph type="sldNum" sz="quarter" idx="5"/>
          </p:nvPr>
        </p:nvSpPr>
        <p:spPr/>
        <p:txBody>
          <a:bodyPr/>
          <a:lstStyle/>
          <a:p>
            <a:fld id="{3FF92DE3-B62A-4B45-B84E-3EA68F367563}" type="slidenum">
              <a:rPr lang="en-US" smtClean="0"/>
              <a:t>17</a:t>
            </a:fld>
            <a:endParaRPr lang="en-US"/>
          </a:p>
        </p:txBody>
      </p:sp>
    </p:spTree>
    <p:extLst>
      <p:ext uri="{BB962C8B-B14F-4D97-AF65-F5344CB8AC3E}">
        <p14:creationId xmlns:p14="http://schemas.microsoft.com/office/powerpoint/2010/main" val="1089453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So before we get into recording observations, I want to take a second to introduce alpha codes, as this is how we record species observed while conducting our point count surveys. </a:t>
            </a:r>
          </a:p>
          <a:p>
            <a:r>
              <a:rPr lang="en-US" sz="1200" b="0" i="0" u="none" strike="noStrike" kern="1200" baseline="0">
                <a:solidFill>
                  <a:schemeClr val="tx1"/>
                </a:solidFill>
                <a:latin typeface="+mn-lt"/>
                <a:ea typeface="+mn-ea"/>
                <a:cs typeface="+mn-cs"/>
              </a:rPr>
              <a:t>- I’m not sure how familiar y’all are with Wordle, but there is a fun spinoff of the game called BRDL.</a:t>
            </a:r>
          </a:p>
          <a:p>
            <a:r>
              <a:rPr lang="en-US" sz="1200" b="0" i="0" u="none" strike="noStrike" kern="1200" baseline="0">
                <a:solidFill>
                  <a:schemeClr val="tx1"/>
                </a:solidFill>
                <a:latin typeface="+mn-lt"/>
                <a:ea typeface="+mn-ea"/>
                <a:cs typeface="+mn-cs"/>
              </a:rPr>
              <a:t>- BRDL is a game that incorporates the four-letter alpha codes into the Wordle gameplay. I’d recommend giving it a shot!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Oftentimes, birders use this specialized code when taking notes about the various bird species they have seen. This code may seem confusing at first, but the framework is a logical system at work and we’ll briefly break it down on the next slide.</a:t>
            </a:r>
          </a:p>
          <a:p>
            <a:r>
              <a:rPr lang="en-US" sz="1200" b="0" i="0" u="none" strike="noStrike" kern="1200" baseline="0">
                <a:solidFill>
                  <a:schemeClr val="tx1"/>
                </a:solidFill>
                <a:latin typeface="+mn-lt"/>
                <a:ea typeface="+mn-ea"/>
                <a:cs typeface="+mn-cs"/>
              </a:rPr>
              <a:t>The codes are alphabetic (hence the name alpha codes) and have been used by ornithologists as a quick and accurate way of recording data when doing bird surveys. </a:t>
            </a:r>
          </a:p>
          <a:p>
            <a:r>
              <a:rPr lang="en-US" sz="1200" b="0" i="0" u="none" strike="noStrike" kern="1200" baseline="0">
                <a:solidFill>
                  <a:schemeClr val="tx1"/>
                </a:solidFill>
                <a:latin typeface="+mn-lt"/>
                <a:ea typeface="+mn-ea"/>
                <a:cs typeface="+mn-cs"/>
              </a:rPr>
              <a:t>If for nothing else, alpha codes save time when writing and help to avoid confusion through a standardized naming system. </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FF92DE3-B62A-4B45-B84E-3EA68F367563}" type="slidenum">
              <a:rPr lang="en-US" smtClean="0"/>
              <a:t>18</a:t>
            </a:fld>
            <a:endParaRPr lang="en-US"/>
          </a:p>
        </p:txBody>
      </p:sp>
    </p:spTree>
    <p:extLst>
      <p:ext uri="{BB962C8B-B14F-4D97-AF65-F5344CB8AC3E}">
        <p14:creationId xmlns:p14="http://schemas.microsoft.com/office/powerpoint/2010/main" val="2427344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this is a LOT of text, but I’ll break it down a bit: </a:t>
            </a:r>
          </a:p>
          <a:p>
            <a:r>
              <a:rPr lang="en-US" sz="1200" b="0" i="0" u="none" strike="noStrike" kern="1200" baseline="0" dirty="0">
                <a:solidFill>
                  <a:schemeClr val="tx1"/>
                </a:solidFill>
                <a:latin typeface="+mn-lt"/>
                <a:ea typeface="+mn-ea"/>
                <a:cs typeface="+mn-cs"/>
              </a:rPr>
              <a:t>Generally, the way the code is devised is by using letters from the bird’s common name.</a:t>
            </a:r>
          </a:p>
          <a:p>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For birds with one name, the alpha code is the first four letters Ex. BOBO</a:t>
            </a:r>
          </a:p>
          <a:p>
            <a:r>
              <a:rPr lang="en-US" sz="1200" b="0" i="0" u="none" strike="noStrike" kern="1200" baseline="0" dirty="0">
                <a:solidFill>
                  <a:schemeClr val="tx1"/>
                </a:solidFill>
                <a:latin typeface="+mn-lt"/>
                <a:ea typeface="+mn-ea"/>
                <a:cs typeface="+mn-cs"/>
              </a:rPr>
              <a:t>- For birds with two-word names, the alpha code is the first two letters of each word Ex. COYE</a:t>
            </a:r>
          </a:p>
          <a:p>
            <a:r>
              <a:rPr lang="en-US" sz="1200" b="0" i="0" u="none" strike="noStrike" kern="1200" baseline="0" dirty="0">
                <a:solidFill>
                  <a:schemeClr val="tx1"/>
                </a:solidFill>
                <a:latin typeface="+mn-lt"/>
                <a:ea typeface="+mn-ea"/>
                <a:cs typeface="+mn-cs"/>
              </a:rPr>
              <a:t>- We’ve got two different ways to create alpha codes for three word names depending where the hyphen is located. Ex. YBCU vs. EAWP </a:t>
            </a:r>
          </a:p>
          <a:p>
            <a:r>
              <a:rPr lang="en-US" sz="1200" b="0" i="0" u="none" strike="noStrike" kern="1200" baseline="0" dirty="0">
                <a:solidFill>
                  <a:schemeClr val="tx1"/>
                </a:solidFill>
                <a:latin typeface="+mn-lt"/>
                <a:ea typeface="+mn-ea"/>
                <a:cs typeface="+mn-cs"/>
              </a:rPr>
              <a:t>- Three word names, you take the first letter from the first two words and two letters from the third word ex. GBHE </a:t>
            </a:r>
          </a:p>
          <a:p>
            <a:r>
              <a:rPr lang="en-US" sz="1200" b="0" i="0" u="none" strike="noStrike" kern="1200" baseline="0" dirty="0">
                <a:solidFill>
                  <a:schemeClr val="tx1"/>
                </a:solidFill>
                <a:latin typeface="+mn-lt"/>
                <a:ea typeface="+mn-ea"/>
                <a:cs typeface="+mn-cs"/>
              </a:rPr>
              <a:t>- Four word names, one letter per word ex. NRWS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will provide you with a current list of alpha codes for use while in the field and to practice with at home. This chart is on that list! </a:t>
            </a:r>
          </a:p>
          <a:p>
            <a:r>
              <a:rPr lang="en-US" sz="1200" b="0" i="0" u="none" strike="noStrike" kern="1200" baseline="0" dirty="0">
                <a:solidFill>
                  <a:schemeClr val="tx1"/>
                </a:solidFill>
                <a:latin typeface="+mn-lt"/>
                <a:ea typeface="+mn-ea"/>
                <a:cs typeface="+mn-cs"/>
              </a:rPr>
              <a:t>Don’t stress too much about this, I just wanted to introduce the concept here so the next few slides will make more sense. </a:t>
            </a:r>
          </a:p>
        </p:txBody>
      </p:sp>
      <p:sp>
        <p:nvSpPr>
          <p:cNvPr id="4" name="Slide Number Placeholder 3"/>
          <p:cNvSpPr>
            <a:spLocks noGrp="1"/>
          </p:cNvSpPr>
          <p:nvPr>
            <p:ph type="sldNum" sz="quarter" idx="5"/>
          </p:nvPr>
        </p:nvSpPr>
        <p:spPr/>
        <p:txBody>
          <a:bodyPr/>
          <a:lstStyle/>
          <a:p>
            <a:fld id="{3FF92DE3-B62A-4B45-B84E-3EA68F367563}" type="slidenum">
              <a:rPr lang="en-US" smtClean="0"/>
              <a:t>19</a:t>
            </a:fld>
            <a:endParaRPr lang="en-US"/>
          </a:p>
        </p:txBody>
      </p:sp>
    </p:spTree>
    <p:extLst>
      <p:ext uri="{BB962C8B-B14F-4D97-AF65-F5344CB8AC3E}">
        <p14:creationId xmlns:p14="http://schemas.microsoft.com/office/powerpoint/2010/main" val="2641712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for the fun stuff! Let's talk about what we're all here for- to learn more about the VWL bird surveys!</a:t>
            </a:r>
          </a:p>
          <a:p>
            <a:endParaRPr lang="en-US">
              <a:ea typeface="Calibri"/>
              <a:cs typeface="Calibri"/>
            </a:endParaRPr>
          </a:p>
          <a:p>
            <a:r>
              <a:rPr lang="en-US">
                <a:ea typeface="Calibri"/>
                <a:cs typeface="Calibri"/>
              </a:rPr>
              <a:t>The goals of these surveys are to...</a:t>
            </a:r>
          </a:p>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To advance our understanding of the relationship between grassland bird populations, habitat structure, and land management practices.</a:t>
            </a:r>
          </a:p>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Identify landscape features that correlate with the occurrence of target grassland species.</a:t>
            </a:r>
          </a:p>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Provide landowners and land managers with species lists specific to their properties and land management practices. </a:t>
            </a:r>
          </a:p>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Engage the community through use of volunteer naturalists on the importance of grassland bird conservation. </a:t>
            </a:r>
          </a:p>
          <a:p>
            <a:pPr marL="285750" indent="-285750">
              <a:buFont typeface="Arial" panose="020B0604020202020204" pitchFamily="34" charset="0"/>
              <a:buChar char="•"/>
            </a:pPr>
            <a:endParaRPr lang="en-US">
              <a:latin typeface="Quire Sans" panose="020B0502040400020003" pitchFamily="34" charset="0"/>
              <a:cs typeface="Quire Sans" panose="020B050204040002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Quire Sans" panose="020B0502040400020003" pitchFamily="34" charset="0"/>
                <a:cs typeface="Quire Sans" panose="020B0502040400020003" pitchFamily="34" charset="0"/>
              </a:rPr>
              <a:t>Without support from our incredible community scientist team, we would not be able to make as significant of an impact as we are. Thank you for all you do! </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2</a:t>
            </a:fld>
            <a:endParaRPr lang="en-US"/>
          </a:p>
        </p:txBody>
      </p:sp>
    </p:spTree>
    <p:extLst>
      <p:ext uri="{BB962C8B-B14F-4D97-AF65-F5344CB8AC3E}">
        <p14:creationId xmlns:p14="http://schemas.microsoft.com/office/powerpoint/2010/main" val="1076022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Now we begin to fill in our point count observations! This is what the datasheet will look like. </a:t>
            </a:r>
          </a:p>
        </p:txBody>
      </p:sp>
      <p:sp>
        <p:nvSpPr>
          <p:cNvPr id="4" name="Slide Number Placeholder 3"/>
          <p:cNvSpPr>
            <a:spLocks noGrp="1"/>
          </p:cNvSpPr>
          <p:nvPr>
            <p:ph type="sldNum" sz="quarter" idx="5"/>
          </p:nvPr>
        </p:nvSpPr>
        <p:spPr/>
        <p:txBody>
          <a:bodyPr/>
          <a:lstStyle/>
          <a:p>
            <a:fld id="{3FF92DE3-B62A-4B45-B84E-3EA68F367563}" type="slidenum">
              <a:rPr lang="en-US" smtClean="0"/>
              <a:t>20</a:t>
            </a:fld>
            <a:endParaRPr lang="en-US"/>
          </a:p>
        </p:txBody>
      </p:sp>
    </p:spTree>
    <p:extLst>
      <p:ext uri="{BB962C8B-B14F-4D97-AF65-F5344CB8AC3E}">
        <p14:creationId xmlns:p14="http://schemas.microsoft.com/office/powerpoint/2010/main" val="1985605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During the first 5 minutes (up until 4m 59s), you record your observations in the 0-5 min columns. </a:t>
            </a:r>
          </a:p>
        </p:txBody>
      </p:sp>
      <p:sp>
        <p:nvSpPr>
          <p:cNvPr id="4" name="Slide Number Placeholder 3"/>
          <p:cNvSpPr>
            <a:spLocks noGrp="1"/>
          </p:cNvSpPr>
          <p:nvPr>
            <p:ph type="sldNum" sz="quarter" idx="5"/>
          </p:nvPr>
        </p:nvSpPr>
        <p:spPr/>
        <p:txBody>
          <a:bodyPr/>
          <a:lstStyle/>
          <a:p>
            <a:fld id="{3FF92DE3-B62A-4B45-B84E-3EA68F367563}" type="slidenum">
              <a:rPr lang="en-US" smtClean="0"/>
              <a:t>21</a:t>
            </a:fld>
            <a:endParaRPr lang="en-US"/>
          </a:p>
        </p:txBody>
      </p:sp>
    </p:spTree>
    <p:extLst>
      <p:ext uri="{BB962C8B-B14F-4D97-AF65-F5344CB8AC3E}">
        <p14:creationId xmlns:p14="http://schemas.microsoft.com/office/powerpoint/2010/main" val="147322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Once you have reached the 5-minute mark, move over to the 5-10 min columns and record observations. Please do not pause between the two 5-minute periods.</a:t>
            </a:r>
          </a:p>
          <a:p>
            <a:pPr marL="0" indent="0">
              <a:buNone/>
            </a:pPr>
            <a:r>
              <a:rPr lang="en-US"/>
              <a:t>-&gt;</a:t>
            </a:r>
          </a:p>
          <a:p>
            <a:pPr marL="0" indent="0">
              <a:buNone/>
            </a:pPr>
            <a:endParaRPr lang="en-US"/>
          </a:p>
          <a:p>
            <a:pPr marL="228600" indent="-228600">
              <a:buAutoNum type="arabicPeriod"/>
            </a:pPr>
            <a:r>
              <a:rPr lang="en-US"/>
              <a:t>Record the alpha code of every individual bird you see and hear within 100m.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see 5 American goldfinches, use one row for each of them.</a:t>
            </a:r>
          </a:p>
          <a:p>
            <a:pPr marL="228600" indent="-228600">
              <a:buAutoNum type="arabicPeriod"/>
            </a:pPr>
            <a:r>
              <a:rPr lang="en-US"/>
              <a:t>Record whether the bird is 0 - 50m or between 50m - 100m (these are known as distance bands). </a:t>
            </a:r>
          </a:p>
          <a:p>
            <a:pPr marL="685800" lvl="1" indent="-228600">
              <a:buFont typeface="Arial" panose="020B0604020202020204" pitchFamily="34" charset="0"/>
              <a:buChar char="•"/>
            </a:pPr>
            <a:r>
              <a:rPr lang="en-US"/>
              <a:t>Note how each bird is detected as Seen only (S), Heard only (H), or both (SH).</a:t>
            </a:r>
          </a:p>
          <a:p>
            <a:pPr marL="1143000" lvl="2" indent="-228600">
              <a:buFont typeface="Arial" panose="020B0604020202020204" pitchFamily="34" charset="0"/>
              <a:buChar char="•"/>
            </a:pPr>
            <a:r>
              <a:rPr lang="en-US"/>
              <a:t>Record detection method in respective distance band columns</a:t>
            </a:r>
          </a:p>
        </p:txBody>
      </p:sp>
      <p:sp>
        <p:nvSpPr>
          <p:cNvPr id="4" name="Slide Number Placeholder 3"/>
          <p:cNvSpPr>
            <a:spLocks noGrp="1"/>
          </p:cNvSpPr>
          <p:nvPr>
            <p:ph type="sldNum" sz="quarter" idx="5"/>
          </p:nvPr>
        </p:nvSpPr>
        <p:spPr/>
        <p:txBody>
          <a:bodyPr/>
          <a:lstStyle/>
          <a:p>
            <a:fld id="{3FF92DE3-B62A-4B45-B84E-3EA68F367563}" type="slidenum">
              <a:rPr lang="en-US" smtClean="0"/>
              <a:t>22</a:t>
            </a:fld>
            <a:endParaRPr lang="en-US"/>
          </a:p>
        </p:txBody>
      </p:sp>
    </p:spTree>
    <p:extLst>
      <p:ext uri="{BB962C8B-B14F-4D97-AF65-F5344CB8AC3E}">
        <p14:creationId xmlns:p14="http://schemas.microsoft.com/office/powerpoint/2010/main" val="742940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You’ll record the alpha code of every individual bird you see and hear within 100m (for each 5-minute period) whom are actively foraging and landing in the survey field. (we’ll go over flyovers and incidental birds in a few slides) </a:t>
            </a:r>
          </a:p>
          <a:p>
            <a:pPr marL="0" indent="0">
              <a:buNone/>
            </a:pPr>
            <a:r>
              <a:rPr lang="en-US"/>
              <a:t>-&gt;</a:t>
            </a:r>
          </a:p>
          <a:p>
            <a:pPr marL="0" indent="0">
              <a:buNone/>
            </a:pPr>
            <a:endParaRPr lang="en-US"/>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see 3 American goldfinches, use one row for each of them.</a:t>
            </a:r>
          </a:p>
          <a:p>
            <a:pPr marL="228600" indent="-228600">
              <a:buAutoNum type="arabicPeriod"/>
            </a:pPr>
            <a:r>
              <a:rPr lang="en-US"/>
              <a:t>Record whether the bird is 0 - 50m or between 50m - 100m (these are known as distance bands). </a:t>
            </a:r>
          </a:p>
          <a:p>
            <a:pPr marL="685800" lvl="1" indent="-228600">
              <a:buFont typeface="Arial" panose="020B0604020202020204" pitchFamily="34" charset="0"/>
              <a:buChar char="•"/>
            </a:pPr>
            <a:r>
              <a:rPr lang="en-US"/>
              <a:t>Note how each bird is detected as Seen only (S), Heard only (H), or both (SH).</a:t>
            </a:r>
          </a:p>
          <a:p>
            <a:pPr marL="1143000" lvl="2" indent="-228600">
              <a:buFont typeface="Arial" panose="020B0604020202020204" pitchFamily="34" charset="0"/>
              <a:buChar char="•"/>
            </a:pPr>
            <a:r>
              <a:rPr lang="en-US"/>
              <a:t>Record detection method in respective distance band columns</a:t>
            </a:r>
          </a:p>
        </p:txBody>
      </p:sp>
      <p:sp>
        <p:nvSpPr>
          <p:cNvPr id="4" name="Slide Number Placeholder 3"/>
          <p:cNvSpPr>
            <a:spLocks noGrp="1"/>
          </p:cNvSpPr>
          <p:nvPr>
            <p:ph type="sldNum" sz="quarter" idx="5"/>
          </p:nvPr>
        </p:nvSpPr>
        <p:spPr/>
        <p:txBody>
          <a:bodyPr/>
          <a:lstStyle/>
          <a:p>
            <a:fld id="{3FF92DE3-B62A-4B45-B84E-3EA68F367563}" type="slidenum">
              <a:rPr lang="en-US" smtClean="0"/>
              <a:t>23</a:t>
            </a:fld>
            <a:endParaRPr lang="en-US"/>
          </a:p>
        </p:txBody>
      </p:sp>
    </p:spTree>
    <p:extLst>
      <p:ext uri="{BB962C8B-B14F-4D97-AF65-F5344CB8AC3E}">
        <p14:creationId xmlns:p14="http://schemas.microsoft.com/office/powerpoint/2010/main" val="311134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If you see 3 American goldfinches, use one row for each of them.</a:t>
            </a:r>
          </a:p>
        </p:txBody>
      </p:sp>
      <p:sp>
        <p:nvSpPr>
          <p:cNvPr id="4" name="Slide Number Placeholder 3"/>
          <p:cNvSpPr>
            <a:spLocks noGrp="1"/>
          </p:cNvSpPr>
          <p:nvPr>
            <p:ph type="sldNum" sz="quarter" idx="5"/>
          </p:nvPr>
        </p:nvSpPr>
        <p:spPr/>
        <p:txBody>
          <a:bodyPr/>
          <a:lstStyle/>
          <a:p>
            <a:fld id="{3FF92DE3-B62A-4B45-B84E-3EA68F367563}" type="slidenum">
              <a:rPr lang="en-US" smtClean="0"/>
              <a:t>24</a:t>
            </a:fld>
            <a:endParaRPr lang="en-US"/>
          </a:p>
        </p:txBody>
      </p:sp>
    </p:spTree>
    <p:extLst>
      <p:ext uri="{BB962C8B-B14F-4D97-AF65-F5344CB8AC3E}">
        <p14:creationId xmlns:p14="http://schemas.microsoft.com/office/powerpoint/2010/main" val="3722220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Record whether each bird is within 50m or between 50m - 100m (these are our distance bands that I mentioned earlier). </a:t>
            </a:r>
          </a:p>
          <a:p>
            <a:pPr marL="0" indent="0">
              <a:buNone/>
            </a:pPr>
            <a:endParaRPr lang="en-US"/>
          </a:p>
          <a:p>
            <a:pPr marL="0" indent="0">
              <a:buNone/>
            </a:pPr>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25</a:t>
            </a:fld>
            <a:endParaRPr lang="en-US"/>
          </a:p>
        </p:txBody>
      </p:sp>
    </p:spTree>
    <p:extLst>
      <p:ext uri="{BB962C8B-B14F-4D97-AF65-F5344CB8AC3E}">
        <p14:creationId xmlns:p14="http://schemas.microsoft.com/office/powerpoint/2010/main" val="1860581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Finally, note how each bird is detected as Seen only (S), Heard only (H), or both (SH).</a:t>
            </a:r>
          </a:p>
          <a:p>
            <a:pPr marL="0" indent="0">
              <a:buNone/>
            </a:pPr>
            <a:r>
              <a:rPr lang="en-US"/>
              <a:t>- Record detection method in respective distance band columns </a:t>
            </a:r>
          </a:p>
          <a:p>
            <a:pPr marL="0" indent="0">
              <a:buNone/>
            </a:pPr>
            <a:endParaRPr lang="en-US"/>
          </a:p>
          <a:p>
            <a:pPr marL="0" indent="0">
              <a:buNone/>
            </a:pPr>
            <a:r>
              <a:rPr lang="en-US"/>
              <a:t>For this example, these three AMGO were both Seen and Heard between 50-100m in the first 5 minute period. </a:t>
            </a:r>
          </a:p>
        </p:txBody>
      </p:sp>
      <p:sp>
        <p:nvSpPr>
          <p:cNvPr id="4" name="Slide Number Placeholder 3"/>
          <p:cNvSpPr>
            <a:spLocks noGrp="1"/>
          </p:cNvSpPr>
          <p:nvPr>
            <p:ph type="sldNum" sz="quarter" idx="5"/>
          </p:nvPr>
        </p:nvSpPr>
        <p:spPr/>
        <p:txBody>
          <a:bodyPr/>
          <a:lstStyle/>
          <a:p>
            <a:fld id="{3FF92DE3-B62A-4B45-B84E-3EA68F367563}" type="slidenum">
              <a:rPr lang="en-US" smtClean="0"/>
              <a:t>26</a:t>
            </a:fld>
            <a:endParaRPr lang="en-US"/>
          </a:p>
        </p:txBody>
      </p:sp>
    </p:spTree>
    <p:extLst>
      <p:ext uri="{BB962C8B-B14F-4D97-AF65-F5344CB8AC3E}">
        <p14:creationId xmlns:p14="http://schemas.microsoft.com/office/powerpoint/2010/main" val="2385726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If an individual bird is moving throughout the survey plot for all 10 minutes, record the distance band where the bird was first detected for </a:t>
            </a:r>
            <a:r>
              <a:rPr lang="en-US" b="1"/>
              <a:t>each</a:t>
            </a:r>
            <a:r>
              <a:rPr lang="en-US" b="0"/>
              <a:t> time period</a:t>
            </a:r>
          </a:p>
          <a:p>
            <a:pPr marL="0" indent="0">
              <a:buNone/>
            </a:pPr>
            <a:endParaRPr lang="en-US" b="0"/>
          </a:p>
          <a:p>
            <a:pPr marL="0" indent="0">
              <a:buNone/>
            </a:pPr>
            <a:r>
              <a:rPr lang="en-US" b="0"/>
              <a:t>In this example, an EAME was seen within 50m during the first 5 minute period. It was moving throughout the survey field going between the 0-50m distance band and the 50-100m distance band </a:t>
            </a:r>
            <a:r>
              <a:rPr lang="en-US" b="1"/>
              <a:t>but never leaving the survey boundaries</a:t>
            </a:r>
            <a:r>
              <a:rPr lang="en-US" b="0"/>
              <a:t>. </a:t>
            </a:r>
          </a:p>
          <a:p>
            <a:pPr marL="0" indent="0">
              <a:buNone/>
            </a:pPr>
            <a:r>
              <a:rPr lang="en-US" b="0"/>
              <a:t>However, when the second 5 minute period started, that same EAME was back in the 0-50m distance band and was now singing. The observer properly recorded it as SH within 50m on the same row. </a:t>
            </a:r>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27</a:t>
            </a:fld>
            <a:endParaRPr lang="en-US"/>
          </a:p>
        </p:txBody>
      </p:sp>
    </p:spTree>
    <p:extLst>
      <p:ext uri="{BB962C8B-B14F-4D97-AF65-F5344CB8AC3E}">
        <p14:creationId xmlns:p14="http://schemas.microsoft.com/office/powerpoint/2010/main" val="1225688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If a new individual is detected </a:t>
            </a:r>
            <a:r>
              <a:rPr lang="en-US" b="1"/>
              <a:t>only</a:t>
            </a:r>
            <a:r>
              <a:rPr lang="en-US" b="0"/>
              <a:t> during the second 5 minute period, the observer would note detection method and distance in the 5-10 minute </a:t>
            </a:r>
            <a:r>
              <a:rPr lang="en-US" b="0" err="1"/>
              <a:t>coloumns</a:t>
            </a:r>
            <a:r>
              <a:rPr lang="en-US" b="0"/>
              <a:t>, creating a </a:t>
            </a:r>
            <a:r>
              <a:rPr lang="en-US" b="1"/>
              <a:t>new row</a:t>
            </a:r>
            <a:r>
              <a:rPr lang="en-US" b="0"/>
              <a:t> for the </a:t>
            </a:r>
            <a:r>
              <a:rPr lang="en-US" b="0" err="1"/>
              <a:t>individuls</a:t>
            </a:r>
            <a:r>
              <a:rPr lang="en-US" b="0"/>
              <a:t> </a:t>
            </a:r>
          </a:p>
          <a:p>
            <a:pPr marL="0" indent="0">
              <a:buNone/>
            </a:pPr>
            <a:endParaRPr lang="en-US" b="0"/>
          </a:p>
          <a:p>
            <a:pPr marL="0" indent="0">
              <a:buNone/>
            </a:pPr>
            <a:r>
              <a:rPr lang="en-US" b="0"/>
              <a:t>In this example, a BLJA was observed landing on a snag and calling within 50m of the survey point. The observer recorded it as SH within 50m </a:t>
            </a:r>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28</a:t>
            </a:fld>
            <a:endParaRPr lang="en-US"/>
          </a:p>
        </p:txBody>
      </p:sp>
    </p:spTree>
    <p:extLst>
      <p:ext uri="{BB962C8B-B14F-4D97-AF65-F5344CB8AC3E}">
        <p14:creationId xmlns:p14="http://schemas.microsoft.com/office/powerpoint/2010/main" val="1078231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This observer detected a BARS foraging over the survey field, between 50 – 100m. While BARS are not often observed directly landing in survey fields, we count aerial insectivores like swallows, CHSW, and PUMA as official survey observations as long as they are seen foraging. </a:t>
            </a:r>
          </a:p>
        </p:txBody>
      </p:sp>
      <p:sp>
        <p:nvSpPr>
          <p:cNvPr id="4" name="Slide Number Placeholder 3"/>
          <p:cNvSpPr>
            <a:spLocks noGrp="1"/>
          </p:cNvSpPr>
          <p:nvPr>
            <p:ph type="sldNum" sz="quarter" idx="5"/>
          </p:nvPr>
        </p:nvSpPr>
        <p:spPr/>
        <p:txBody>
          <a:bodyPr/>
          <a:lstStyle/>
          <a:p>
            <a:fld id="{3FF92DE3-B62A-4B45-B84E-3EA68F367563}" type="slidenum">
              <a:rPr lang="en-US" smtClean="0"/>
              <a:t>29</a:t>
            </a:fld>
            <a:endParaRPr lang="en-US"/>
          </a:p>
        </p:txBody>
      </p:sp>
    </p:spTree>
    <p:extLst>
      <p:ext uri="{BB962C8B-B14F-4D97-AF65-F5344CB8AC3E}">
        <p14:creationId xmlns:p14="http://schemas.microsoft.com/office/powerpoint/2010/main" val="2274081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are some examples of the species commonly observed during our grassland bird surveys. You may be familiar with some of these species by sight and sound.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We observe grassland birds through a method called a "point count" survey. You may not all be familiar with this term, so I'd like to explain this survey method in more detail.</a:t>
            </a: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3</a:t>
            </a:fld>
            <a:endParaRPr lang="en-US"/>
          </a:p>
        </p:txBody>
      </p:sp>
    </p:spTree>
    <p:extLst>
      <p:ext uri="{BB962C8B-B14F-4D97-AF65-F5344CB8AC3E}">
        <p14:creationId xmlns:p14="http://schemas.microsoft.com/office/powerpoint/2010/main" val="2198155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Additionally, while recording survey observations, feel free to record any comments about breeding behavior, food or nesting behaviors, territorial aggression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 sure to avoid counting any birds that may have been counted at your previous point(s). </a:t>
            </a:r>
          </a:p>
          <a:p>
            <a:pPr marL="0" indent="0">
              <a:buNone/>
            </a:pPr>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30</a:t>
            </a:fld>
            <a:endParaRPr lang="en-US"/>
          </a:p>
        </p:txBody>
      </p:sp>
    </p:spTree>
    <p:extLst>
      <p:ext uri="{BB962C8B-B14F-4D97-AF65-F5344CB8AC3E}">
        <p14:creationId xmlns:p14="http://schemas.microsoft.com/office/powerpoint/2010/main" val="2038134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Once the 10 minutes is up, stop recording birds and quietly move to your next survey point to start your next survey. Do not exceed the 10-minute time limit simply because you are sure a "good bird" is there and not calling – if it’s there, it will be recorded on another visit. Also remember, absence of a species is as important as presence in this survey. </a:t>
            </a:r>
          </a:p>
        </p:txBody>
      </p:sp>
      <p:sp>
        <p:nvSpPr>
          <p:cNvPr id="4" name="Slide Number Placeholder 3"/>
          <p:cNvSpPr>
            <a:spLocks noGrp="1"/>
          </p:cNvSpPr>
          <p:nvPr>
            <p:ph type="sldNum" sz="quarter" idx="5"/>
          </p:nvPr>
        </p:nvSpPr>
        <p:spPr/>
        <p:txBody>
          <a:bodyPr/>
          <a:lstStyle/>
          <a:p>
            <a:fld id="{3FF92DE3-B62A-4B45-B84E-3EA68F367563}" type="slidenum">
              <a:rPr lang="en-US" smtClean="0"/>
              <a:t>31</a:t>
            </a:fld>
            <a:endParaRPr lang="en-US"/>
          </a:p>
        </p:txBody>
      </p:sp>
    </p:spTree>
    <p:extLst>
      <p:ext uri="{BB962C8B-B14F-4D97-AF65-F5344CB8AC3E}">
        <p14:creationId xmlns:p14="http://schemas.microsoft.com/office/powerpoint/2010/main" val="607948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 know most of us will be seeing birds outside of our official surveys and we encourage our surveyors to record these observations as incidentals…</a:t>
            </a:r>
          </a:p>
          <a:p>
            <a:pPr marL="0" indent="0">
              <a:buNone/>
            </a:pPr>
            <a:r>
              <a:rPr lang="en-US"/>
              <a:t>These are any birds that are recorded as flyovers, are observed outside of the 100m survey boundary, or observed before and/or after the survey period including those observed walking to and from your assigned fields. </a:t>
            </a:r>
          </a:p>
          <a:p>
            <a:pPr marL="0" indent="0">
              <a:buNone/>
            </a:pPr>
            <a:r>
              <a:rPr lang="en-US" b="1"/>
              <a:t>(Essentially, any birds not observed actively using the survey field during the official 10-minute point count) </a:t>
            </a:r>
          </a:p>
          <a:p>
            <a:pPr marL="0" indent="0">
              <a:buNone/>
            </a:pPr>
            <a:r>
              <a:rPr lang="en-US"/>
              <a:t>These records are not used for data analysis but are important so that we can provide landowners with a list of species detected on their properties during your visits.</a:t>
            </a:r>
            <a:endParaRPr lang="en-US" b="1"/>
          </a:p>
          <a:p>
            <a:pPr marL="0" indent="0">
              <a:buNone/>
            </a:pPr>
            <a:endParaRPr lang="en-US" b="0"/>
          </a:p>
        </p:txBody>
      </p:sp>
      <p:sp>
        <p:nvSpPr>
          <p:cNvPr id="4" name="Slide Number Placeholder 3"/>
          <p:cNvSpPr>
            <a:spLocks noGrp="1"/>
          </p:cNvSpPr>
          <p:nvPr>
            <p:ph type="sldNum" sz="quarter" idx="5"/>
          </p:nvPr>
        </p:nvSpPr>
        <p:spPr/>
        <p:txBody>
          <a:bodyPr/>
          <a:lstStyle/>
          <a:p>
            <a:fld id="{3FF92DE3-B62A-4B45-B84E-3EA68F367563}" type="slidenum">
              <a:rPr lang="en-US" smtClean="0"/>
              <a:t>32</a:t>
            </a:fld>
            <a:endParaRPr lang="en-US"/>
          </a:p>
        </p:txBody>
      </p:sp>
    </p:spTree>
    <p:extLst>
      <p:ext uri="{BB962C8B-B14F-4D97-AF65-F5344CB8AC3E}">
        <p14:creationId xmlns:p14="http://schemas.microsoft.com/office/powerpoint/2010/main" val="1219645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a:t>You may record incidentals at the bottom of your datasheet in two spots. </a:t>
            </a:r>
          </a:p>
          <a:p>
            <a:pPr marL="0" indent="0">
              <a:buNone/>
            </a:pPr>
            <a:r>
              <a:rPr lang="en-US" b="0"/>
              <a:t>The first is here, where you record any birds observed flying over the survey field during the 10-minute official point count. </a:t>
            </a:r>
          </a:p>
          <a:p>
            <a:pPr marL="0" indent="0">
              <a:buNone/>
            </a:pPr>
            <a:r>
              <a:rPr lang="en-US" b="0"/>
              <a:t>- These surveyors observed three CANG, a TUVU, a GBHE, and a CORA flying over the field during their official survey.</a:t>
            </a:r>
          </a:p>
          <a:p>
            <a:pPr marL="0" indent="0">
              <a:buNone/>
            </a:pPr>
            <a:r>
              <a:rPr lang="en-US" b="0"/>
              <a:t>- Swallows, CHSW, and PUMA that are foraging above the field are considered official survey observations and are not recorded in the Flyovers section </a:t>
            </a:r>
          </a:p>
          <a:p>
            <a:pPr marL="0" indent="0">
              <a:buNone/>
            </a:pPr>
            <a:endParaRPr lang="en-US" b="0"/>
          </a:p>
        </p:txBody>
      </p:sp>
      <p:sp>
        <p:nvSpPr>
          <p:cNvPr id="4" name="Slide Number Placeholder 3"/>
          <p:cNvSpPr>
            <a:spLocks noGrp="1"/>
          </p:cNvSpPr>
          <p:nvPr>
            <p:ph type="sldNum" sz="quarter" idx="5"/>
          </p:nvPr>
        </p:nvSpPr>
        <p:spPr/>
        <p:txBody>
          <a:bodyPr/>
          <a:lstStyle/>
          <a:p>
            <a:fld id="{3FF92DE3-B62A-4B45-B84E-3EA68F367563}" type="slidenum">
              <a:rPr lang="en-US" smtClean="0"/>
              <a:t>33</a:t>
            </a:fld>
            <a:endParaRPr lang="en-US"/>
          </a:p>
        </p:txBody>
      </p:sp>
    </p:spTree>
    <p:extLst>
      <p:ext uri="{BB962C8B-B14F-4D97-AF65-F5344CB8AC3E}">
        <p14:creationId xmlns:p14="http://schemas.microsoft.com/office/powerpoint/2010/main" val="355593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a:t>This middle section is where you record any birds that are observed while walking to or from the survey points. These included birds that fly over as you’re walking. </a:t>
            </a:r>
          </a:p>
          <a:p>
            <a:pPr marL="0" indent="0">
              <a:buNone/>
            </a:pPr>
            <a:r>
              <a:rPr lang="en-US" b="0"/>
              <a:t>- remember that the official “flyover” section is reserved for birds that are observed flying over the field while conducting an official survey </a:t>
            </a:r>
          </a:p>
          <a:p>
            <a:pPr marL="0" indent="0">
              <a:buNone/>
            </a:pPr>
            <a:endParaRPr lang="en-US" b="0"/>
          </a:p>
        </p:txBody>
      </p:sp>
      <p:sp>
        <p:nvSpPr>
          <p:cNvPr id="4" name="Slide Number Placeholder 3"/>
          <p:cNvSpPr>
            <a:spLocks noGrp="1"/>
          </p:cNvSpPr>
          <p:nvPr>
            <p:ph type="sldNum" sz="quarter" idx="5"/>
          </p:nvPr>
        </p:nvSpPr>
        <p:spPr/>
        <p:txBody>
          <a:bodyPr/>
          <a:lstStyle/>
          <a:p>
            <a:fld id="{3FF92DE3-B62A-4B45-B84E-3EA68F367563}" type="slidenum">
              <a:rPr lang="en-US" smtClean="0"/>
              <a:t>34</a:t>
            </a:fld>
            <a:endParaRPr lang="en-US"/>
          </a:p>
        </p:txBody>
      </p:sp>
    </p:spTree>
    <p:extLst>
      <p:ext uri="{BB962C8B-B14F-4D97-AF65-F5344CB8AC3E}">
        <p14:creationId xmlns:p14="http://schemas.microsoft.com/office/powerpoint/2010/main" val="2795919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a:t>This section is to record any notes about the property as you’re conducting surveys. </a:t>
            </a:r>
          </a:p>
          <a:p>
            <a:pPr marL="0" indent="0">
              <a:buNone/>
            </a:pPr>
            <a:r>
              <a:rPr lang="en-US" b="0"/>
              <a:t>It can also be where you describe any birds you observe but are not sure about the identification. </a:t>
            </a:r>
            <a:r>
              <a:rPr lang="en-US" sz="1200" b="0" i="0" u="none" strike="noStrike" baseline="0">
                <a:solidFill>
                  <a:srgbClr val="000000"/>
                </a:solidFill>
                <a:latin typeface="Century Gothic" panose="020B0502020202020204" pitchFamily="34" charset="0"/>
              </a:rPr>
              <a:t>If there is a bird (or birds) on your site that you cannot identify, make sure to include it on your data sheet as “unknown” with any appropriate detection methods. </a:t>
            </a:r>
            <a:endParaRPr lang="en-US" b="0"/>
          </a:p>
          <a:p>
            <a:pPr marL="0" indent="0">
              <a:buNone/>
            </a:pPr>
            <a:r>
              <a:rPr lang="en-US" b="0"/>
              <a:t>- </a:t>
            </a:r>
            <a:r>
              <a:rPr lang="en-US"/>
              <a:t>Take field notes that will help you identify it later on, (i.e. take pictures, sketch a drawing, note its behavior, record its songs, etc.) </a:t>
            </a:r>
            <a:endParaRPr lang="en-US" b="0"/>
          </a:p>
          <a:p>
            <a:pPr marL="0" indent="0">
              <a:buNone/>
            </a:pPr>
            <a:r>
              <a:rPr lang="en-US" b="0"/>
              <a:t>- If you get really stumped, w</a:t>
            </a:r>
            <a:r>
              <a:rPr lang="en-US"/>
              <a:t>e can have a VWL staff member come out with you on one of your surveys</a:t>
            </a:r>
            <a:endParaRPr lang="en-US" b="0"/>
          </a:p>
        </p:txBody>
      </p:sp>
      <p:sp>
        <p:nvSpPr>
          <p:cNvPr id="4" name="Slide Number Placeholder 3"/>
          <p:cNvSpPr>
            <a:spLocks noGrp="1"/>
          </p:cNvSpPr>
          <p:nvPr>
            <p:ph type="sldNum" sz="quarter" idx="5"/>
          </p:nvPr>
        </p:nvSpPr>
        <p:spPr/>
        <p:txBody>
          <a:bodyPr/>
          <a:lstStyle/>
          <a:p>
            <a:fld id="{3FF92DE3-B62A-4B45-B84E-3EA68F367563}" type="slidenum">
              <a:rPr lang="en-US" smtClean="0"/>
              <a:t>35</a:t>
            </a:fld>
            <a:endParaRPr lang="en-US"/>
          </a:p>
        </p:txBody>
      </p:sp>
    </p:spTree>
    <p:extLst>
      <p:ext uri="{BB962C8B-B14F-4D97-AF65-F5344CB8AC3E}">
        <p14:creationId xmlns:p14="http://schemas.microsoft.com/office/powerpoint/2010/main" val="2587504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CA41-1404-4C1E-568B-9A5725A4E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D312E-D2C8-4F97-6AA2-E45CB0969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BE068-48B7-97FE-2552-840E7CB5BDBC}"/>
              </a:ext>
            </a:extLst>
          </p:cNvPr>
          <p:cNvSpPr>
            <a:spLocks noGrp="1"/>
          </p:cNvSpPr>
          <p:nvPr>
            <p:ph type="body" idx="1"/>
          </p:nvPr>
        </p:nvSpPr>
        <p:spPr/>
        <p:txBody>
          <a:bodyPr/>
          <a:lstStyle/>
          <a:p>
            <a:pPr marL="0" indent="0">
              <a:buNone/>
            </a:pPr>
            <a:r>
              <a:rPr lang="en-US" b="0" dirty="0"/>
              <a:t>This year’s datasheet will look slightly different as we’ll be assisting the Turtle Conservation Ecology Lab with collecting presence/absence data of Eastern Box Turtles. </a:t>
            </a:r>
          </a:p>
        </p:txBody>
      </p:sp>
      <p:sp>
        <p:nvSpPr>
          <p:cNvPr id="4" name="Slide Number Placeholder 3">
            <a:extLst>
              <a:ext uri="{FF2B5EF4-FFF2-40B4-BE49-F238E27FC236}">
                <a16:creationId xmlns:a16="http://schemas.microsoft.com/office/drawing/2014/main" id="{DDF93EAB-E2CD-306D-178C-1763B82EFE8F}"/>
              </a:ext>
            </a:extLst>
          </p:cNvPr>
          <p:cNvSpPr>
            <a:spLocks noGrp="1"/>
          </p:cNvSpPr>
          <p:nvPr>
            <p:ph type="sldNum" sz="quarter" idx="5"/>
          </p:nvPr>
        </p:nvSpPr>
        <p:spPr/>
        <p:txBody>
          <a:bodyPr/>
          <a:lstStyle/>
          <a:p>
            <a:fld id="{3FF92DE3-B62A-4B45-B84E-3EA68F367563}" type="slidenum">
              <a:rPr lang="en-US" smtClean="0"/>
              <a:t>36</a:t>
            </a:fld>
            <a:endParaRPr lang="en-US"/>
          </a:p>
        </p:txBody>
      </p:sp>
    </p:spTree>
    <p:extLst>
      <p:ext uri="{BB962C8B-B14F-4D97-AF65-F5344CB8AC3E}">
        <p14:creationId xmlns:p14="http://schemas.microsoft.com/office/powerpoint/2010/main" val="696769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 won’t spend too much time on entering data as we will be providing a video covering this topic in greater detail, but I wanted to bring it up as it’s a crucial part of recording these survey data. </a:t>
            </a:r>
          </a:p>
          <a:p>
            <a:pPr marL="0" indent="0">
              <a:buNone/>
            </a:pPr>
            <a:endParaRPr lang="en-US"/>
          </a:p>
          <a:p>
            <a:pPr marL="0" indent="0">
              <a:buNone/>
            </a:pPr>
            <a:r>
              <a:rPr lang="en-US"/>
              <a:t>Survey groups will designate someone to enter the data collected during your 3 point counts to the Excel file provided to you after every survey visit. </a:t>
            </a:r>
          </a:p>
          <a:p>
            <a:pPr marL="0" indent="0">
              <a:buNone/>
            </a:pPr>
            <a:r>
              <a:rPr lang="en-US"/>
              <a:t>Once the data is entered, save your work and send the file to the Survey Coordinator. </a:t>
            </a:r>
          </a:p>
        </p:txBody>
      </p:sp>
      <p:sp>
        <p:nvSpPr>
          <p:cNvPr id="4" name="Slide Number Placeholder 3"/>
          <p:cNvSpPr>
            <a:spLocks noGrp="1"/>
          </p:cNvSpPr>
          <p:nvPr>
            <p:ph type="sldNum" sz="quarter" idx="5"/>
          </p:nvPr>
        </p:nvSpPr>
        <p:spPr/>
        <p:txBody>
          <a:bodyPr/>
          <a:lstStyle/>
          <a:p>
            <a:fld id="{3FF92DE3-B62A-4B45-B84E-3EA68F367563}" type="slidenum">
              <a:rPr lang="en-US" smtClean="0"/>
              <a:t>37</a:t>
            </a:fld>
            <a:endParaRPr lang="en-US"/>
          </a:p>
        </p:txBody>
      </p:sp>
    </p:spTree>
    <p:extLst>
      <p:ext uri="{BB962C8B-B14F-4D97-AF65-F5344CB8AC3E}">
        <p14:creationId xmlns:p14="http://schemas.microsoft.com/office/powerpoint/2010/main" val="3422529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 won’t spend too much time on entering data as we will be providing a video covering this topic in greater detail, but I wanted to bring it up as it’s a crucial part of recording these survey data. </a:t>
            </a:r>
          </a:p>
          <a:p>
            <a:pPr marL="0" indent="0">
              <a:buNone/>
            </a:pPr>
            <a:endParaRPr lang="en-US"/>
          </a:p>
          <a:p>
            <a:pPr marL="0" indent="0">
              <a:buNone/>
            </a:pPr>
            <a:r>
              <a:rPr lang="en-US"/>
              <a:t>Survey groups will designate someone to enter the data collected during your 3 point counts to the Excel file provided to you after every survey visit. </a:t>
            </a:r>
          </a:p>
          <a:p>
            <a:pPr marL="0" indent="0">
              <a:buNone/>
            </a:pPr>
            <a:r>
              <a:rPr lang="en-US"/>
              <a:t>Once the data is entered, save your work and send the file to the Survey Coordinator. </a:t>
            </a:r>
          </a:p>
          <a:p>
            <a:pPr marL="0" indent="0">
              <a:buNone/>
            </a:pPr>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38</a:t>
            </a:fld>
            <a:endParaRPr lang="en-US"/>
          </a:p>
        </p:txBody>
      </p:sp>
    </p:spTree>
    <p:extLst>
      <p:ext uri="{BB962C8B-B14F-4D97-AF65-F5344CB8AC3E}">
        <p14:creationId xmlns:p14="http://schemas.microsoft.com/office/powerpoint/2010/main" val="3504131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end with some ID tips and resources to help you prepare for survey season! </a:t>
            </a:r>
          </a:p>
          <a:p>
            <a:endParaRPr lang="en-US"/>
          </a:p>
          <a:p>
            <a:r>
              <a:rPr lang="en-US"/>
              <a:t>When identifying a bird, we take note of aspects like song, size/shape, color/pattern, behavior, and habitat. </a:t>
            </a:r>
          </a:p>
          <a:p>
            <a:endParaRPr lang="en-US"/>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39</a:t>
            </a:fld>
            <a:endParaRPr lang="en-US"/>
          </a:p>
        </p:txBody>
      </p:sp>
    </p:spTree>
    <p:extLst>
      <p:ext uri="{BB962C8B-B14F-4D97-AF65-F5344CB8AC3E}">
        <p14:creationId xmlns:p14="http://schemas.microsoft.com/office/powerpoint/2010/main" val="257828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“Point counts are one of several methods used to inventory and monitor bird populations. A point count is a tally of all birds detected by sight and sound by a single observer located at a fixed position during a specified period of time. Counts are usually conducted in the </a:t>
            </a:r>
            <a:r>
              <a:rPr lang="en-US" sz="1050" err="1"/>
              <a:t>mornin</a:t>
            </a:r>
            <a:r>
              <a:rPr lang="en-US" sz="1050"/>
              <a:t>, typically during the breeding season when birds are most vocal and territorial. Counts must also be conducted under suitable weather conditions.”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VWL surveys, community scientists stand at predetermined points within survey fields and note every bird they see and hear within two distance bands (&lt; 50 m and between 50 – 100 m) for a total of 10 minutes. I'll explain this process in more detail shortly.</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4</a:t>
            </a:fld>
            <a:endParaRPr lang="en-US"/>
          </a:p>
        </p:txBody>
      </p:sp>
    </p:spTree>
    <p:extLst>
      <p:ext uri="{BB962C8B-B14F-4D97-AF65-F5344CB8AC3E}">
        <p14:creationId xmlns:p14="http://schemas.microsoft.com/office/powerpoint/2010/main" val="848872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742950" lvl="1" indent="-285750">
              <a:buFont typeface="Arial" panose="020B0604020202020204" pitchFamily="34" charset="0"/>
              <a:buChar char="•"/>
            </a:pPr>
            <a:r>
              <a:rPr lang="en-US" sz="1200">
                <a:latin typeface="Quire Sans" panose="020B0502040400020003" pitchFamily="34" charset="0"/>
                <a:cs typeface="Quire Sans" panose="020B0502040400020003" pitchFamily="34" charset="0"/>
              </a:rPr>
              <a:t>Clear whistle or harsh/unmusical?</a:t>
            </a:r>
          </a:p>
          <a:p>
            <a:pPr marL="742950" lvl="1" indent="-285750">
              <a:buFont typeface="Arial" panose="020B0604020202020204" pitchFamily="34" charset="0"/>
              <a:buChar char="•"/>
            </a:pPr>
            <a:r>
              <a:rPr lang="en-US" sz="1200">
                <a:latin typeface="Quire Sans" panose="020B0502040400020003" pitchFamily="34" charset="0"/>
                <a:cs typeface="Quire Sans" panose="020B0502040400020003" pitchFamily="34" charset="0"/>
              </a:rPr>
              <a:t>Descending or rising?</a:t>
            </a:r>
          </a:p>
          <a:p>
            <a:pPr marL="742950" lvl="1" indent="-285750">
              <a:buFont typeface="Arial" panose="020B0604020202020204" pitchFamily="34" charset="0"/>
              <a:buChar char="•"/>
            </a:pPr>
            <a:r>
              <a:rPr lang="en-US" sz="1200">
                <a:latin typeface="Quire Sans" panose="020B0502040400020003" pitchFamily="34" charset="0"/>
                <a:cs typeface="Quire Sans" panose="020B0502040400020003" pitchFamily="34" charset="0"/>
              </a:rPr>
              <a:t>Low or high frequency?</a:t>
            </a:r>
          </a:p>
          <a:p>
            <a:pPr marL="742950" lvl="1" indent="-285750">
              <a:buFont typeface="Arial" panose="020B0604020202020204" pitchFamily="34" charset="0"/>
              <a:buChar char="•"/>
            </a:pPr>
            <a:r>
              <a:rPr lang="en-US" sz="1200">
                <a:latin typeface="Quire Sans" panose="020B0502040400020003" pitchFamily="34" charset="0"/>
                <a:cs typeface="Quire Sans" panose="020B0502040400020003" pitchFamily="34" charset="0"/>
              </a:rPr>
              <a:t>Note repetition or new notes?</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40</a:t>
            </a:fld>
            <a:endParaRPr lang="en-US"/>
          </a:p>
        </p:txBody>
      </p:sp>
    </p:spTree>
    <p:extLst>
      <p:ext uri="{BB962C8B-B14F-4D97-AF65-F5344CB8AC3E}">
        <p14:creationId xmlns:p14="http://schemas.microsoft.com/office/powerpoint/2010/main" val="2117481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-Place bird into a size category based on common objects (phone, loaf of bread, etc.) or common birds</a:t>
            </a:r>
          </a:p>
          <a:p>
            <a:r>
              <a:rPr lang="en-US"/>
              <a:t>-Is the bird squat, stocky, tall, or thin? Does it have a crest on its head? Focus on the shape of the bill, tail, or feet. Bill shape/size can help clue you into what family the bird belongs to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Ex. </a:t>
            </a:r>
            <a:r>
              <a:rPr lang="en-US"/>
              <a:t>Downy and Hairy woodpeckers look almost identical and occur in similar habitats. One of the best ways to tell them apart is to judge the length of the bill compared to the head. The Downy Woodpecker's measures only about half the length of its head. The </a:t>
            </a:r>
            <a:r>
              <a:rPr lang="en-US" err="1"/>
              <a:t>Hairy's</a:t>
            </a:r>
            <a:r>
              <a:rPr lang="en-US"/>
              <a:t> is about the same length as the head.</a:t>
            </a:r>
            <a:endParaRPr lang="en-US">
              <a:cs typeface="Calibri" panose="020F0502020204030204"/>
            </a:endParaRPr>
          </a:p>
          <a:p>
            <a:endParaRPr lang="en-US"/>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41</a:t>
            </a:fld>
            <a:endParaRPr lang="en-US"/>
          </a:p>
        </p:txBody>
      </p:sp>
    </p:spTree>
    <p:extLst>
      <p:ext uri="{BB962C8B-B14F-4D97-AF65-F5344CB8AC3E}">
        <p14:creationId xmlns:p14="http://schemas.microsoft.com/office/powerpoint/2010/main" val="2983478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are the primary colors on the bird?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are the colors of the bill, legs, and feet?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Does the bird have wing bars, eye stripes, streaks, or spots?</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42</a:t>
            </a:fld>
            <a:endParaRPr lang="en-US"/>
          </a:p>
        </p:txBody>
      </p:sp>
    </p:spTree>
    <p:extLst>
      <p:ext uri="{BB962C8B-B14F-4D97-AF65-F5344CB8AC3E}">
        <p14:creationId xmlns:p14="http://schemas.microsoft.com/office/powerpoint/2010/main" val="3789198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742950" lvl="1" indent="-285750">
              <a:buFont typeface="Arial" panose="020B0604020202020204" pitchFamily="34" charset="0"/>
              <a:buChar char="•"/>
            </a:pPr>
            <a:r>
              <a:rPr lang="en-US" sz="1200">
                <a:latin typeface="Quire Sans" panose="020B0502040400020003" pitchFamily="34" charset="0"/>
                <a:cs typeface="Quire Sans" panose="020B0502040400020003" pitchFamily="34" charset="0"/>
              </a:rPr>
              <a:t>How does it move through the landscape?</a:t>
            </a:r>
          </a:p>
          <a:p>
            <a:pPr marL="742950" lvl="1" indent="-285750">
              <a:buFont typeface="Arial" panose="020B0604020202020204" pitchFamily="34" charset="0"/>
              <a:buChar char="•"/>
            </a:pPr>
            <a:r>
              <a:rPr lang="en-US" sz="1200">
                <a:latin typeface="Quire Sans" panose="020B0502040400020003" pitchFamily="34" charset="0"/>
                <a:cs typeface="Quire Sans" panose="020B0502040400020003" pitchFamily="34" charset="0"/>
              </a:rPr>
              <a:t>Is it soaring in the sky or flitting in a tree?</a:t>
            </a:r>
          </a:p>
          <a:p>
            <a:pPr marL="742950" lvl="1" indent="-285750">
              <a:buFont typeface="Arial" panose="020B0604020202020204" pitchFamily="34" charset="0"/>
              <a:buChar char="•"/>
            </a:pPr>
            <a:r>
              <a:rPr lang="en-US" sz="1200">
                <a:latin typeface="Quire Sans" panose="020B0502040400020003" pitchFamily="34" charset="0"/>
                <a:cs typeface="Quire Sans" panose="020B0502040400020003" pitchFamily="34" charset="0"/>
              </a:rPr>
              <a:t>Is it acting territorial? </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43</a:t>
            </a:fld>
            <a:endParaRPr lang="en-US"/>
          </a:p>
        </p:txBody>
      </p:sp>
    </p:spTree>
    <p:extLst>
      <p:ext uri="{BB962C8B-B14F-4D97-AF65-F5344CB8AC3E}">
        <p14:creationId xmlns:p14="http://schemas.microsoft.com/office/powerpoint/2010/main" val="2281677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species of bird is predictably found in a particular habitat and each habitat contains a predictable assortment of birds. Having knowledge of bird habitat preferences is one of the best ways to sort out which birds you are most likely to encounter. Is the bird in grassland, a forest, a wetland or an urban area?</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Migratory birds like warblers may only be in VA for a few months each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birds like cardinals or bluebirds can be found in VA year 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VA has many diverse habitats like wetlands, forests, and grasslands, that host their own groups of birds!</a:t>
            </a:r>
          </a:p>
          <a:p>
            <a:endParaRPr lang="en-US"/>
          </a:p>
        </p:txBody>
      </p:sp>
      <p:sp>
        <p:nvSpPr>
          <p:cNvPr id="4" name="Slide Number Placeholder 3"/>
          <p:cNvSpPr>
            <a:spLocks noGrp="1"/>
          </p:cNvSpPr>
          <p:nvPr>
            <p:ph type="sldNum" sz="quarter" idx="5"/>
          </p:nvPr>
        </p:nvSpPr>
        <p:spPr/>
        <p:txBody>
          <a:bodyPr/>
          <a:lstStyle/>
          <a:p>
            <a:fld id="{3FF92DE3-B62A-4B45-B84E-3EA68F367563}" type="slidenum">
              <a:rPr lang="en-US" smtClean="0"/>
              <a:t>44</a:t>
            </a:fld>
            <a:endParaRPr lang="en-US"/>
          </a:p>
        </p:txBody>
      </p:sp>
    </p:spTree>
    <p:extLst>
      <p:ext uri="{BB962C8B-B14F-4D97-AF65-F5344CB8AC3E}">
        <p14:creationId xmlns:p14="http://schemas.microsoft.com/office/powerpoint/2010/main" val="3264106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listed some websites and apps that are helpful with bird identification and general bird knowledge. We will also have detailed resources available on the future VWL website volunteer page.</a:t>
            </a:r>
          </a:p>
          <a:p>
            <a:r>
              <a:rPr lang="en-US" dirty="0"/>
              <a:t> </a:t>
            </a:r>
          </a:p>
        </p:txBody>
      </p:sp>
      <p:sp>
        <p:nvSpPr>
          <p:cNvPr id="4" name="Slide Number Placeholder 3"/>
          <p:cNvSpPr>
            <a:spLocks noGrp="1"/>
          </p:cNvSpPr>
          <p:nvPr>
            <p:ph type="sldNum" sz="quarter" idx="5"/>
          </p:nvPr>
        </p:nvSpPr>
        <p:spPr/>
        <p:txBody>
          <a:bodyPr/>
          <a:lstStyle/>
          <a:p>
            <a:fld id="{3FF92DE3-B62A-4B45-B84E-3EA68F367563}" type="slidenum">
              <a:rPr lang="en-US" smtClean="0"/>
              <a:t>45</a:t>
            </a:fld>
            <a:endParaRPr lang="en-US"/>
          </a:p>
        </p:txBody>
      </p:sp>
    </p:spTree>
    <p:extLst>
      <p:ext uri="{BB962C8B-B14F-4D97-AF65-F5344CB8AC3E}">
        <p14:creationId xmlns:p14="http://schemas.microsoft.com/office/powerpoint/2010/main" val="3947182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with that, Thanks for your time today! I’d be happy to answer any questions you may have throughout the rest of the morning! </a:t>
            </a:r>
          </a:p>
        </p:txBody>
      </p:sp>
      <p:sp>
        <p:nvSpPr>
          <p:cNvPr id="4" name="Slide Number Placeholder 3"/>
          <p:cNvSpPr>
            <a:spLocks noGrp="1"/>
          </p:cNvSpPr>
          <p:nvPr>
            <p:ph type="sldNum" sz="quarter" idx="5"/>
          </p:nvPr>
        </p:nvSpPr>
        <p:spPr/>
        <p:txBody>
          <a:bodyPr/>
          <a:lstStyle/>
          <a:p>
            <a:fld id="{3FF92DE3-B62A-4B45-B84E-3EA68F367563}" type="slidenum">
              <a:rPr lang="en-US" smtClean="0"/>
              <a:t>46</a:t>
            </a:fld>
            <a:endParaRPr lang="en-US"/>
          </a:p>
        </p:txBody>
      </p:sp>
    </p:spTree>
    <p:extLst>
      <p:ext uri="{BB962C8B-B14F-4D97-AF65-F5344CB8AC3E}">
        <p14:creationId xmlns:p14="http://schemas.microsoft.com/office/powerpoint/2010/main" val="358374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before we conduct a point count survey, we need to make sure we’re prepared </a:t>
            </a:r>
          </a:p>
        </p:txBody>
      </p:sp>
      <p:sp>
        <p:nvSpPr>
          <p:cNvPr id="4" name="Slide Number Placeholder 3"/>
          <p:cNvSpPr>
            <a:spLocks noGrp="1"/>
          </p:cNvSpPr>
          <p:nvPr>
            <p:ph type="sldNum" sz="quarter" idx="5"/>
          </p:nvPr>
        </p:nvSpPr>
        <p:spPr/>
        <p:txBody>
          <a:bodyPr/>
          <a:lstStyle/>
          <a:p>
            <a:fld id="{3FF92DE3-B62A-4B45-B84E-3EA68F367563}" type="slidenum">
              <a:rPr lang="en-US" smtClean="0"/>
              <a:t>5</a:t>
            </a:fld>
            <a:endParaRPr lang="en-US"/>
          </a:p>
        </p:txBody>
      </p:sp>
    </p:spTree>
    <p:extLst>
      <p:ext uri="{BB962C8B-B14F-4D97-AF65-F5344CB8AC3E}">
        <p14:creationId xmlns:p14="http://schemas.microsoft.com/office/powerpoint/2010/main" val="417751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Firstly, it’s important to ensure you have all of the required survey equipment being: </a:t>
            </a:r>
          </a:p>
          <a:p>
            <a:r>
              <a:rPr lang="en-US"/>
              <a:t>- binoculars</a:t>
            </a:r>
          </a:p>
          <a:p>
            <a:pPr marL="0" algn="l" rtl="0" eaLnBrk="1" fontAlgn="ctr" latinLnBrk="0" hangingPunct="1">
              <a:spcBef>
                <a:spcPts val="0"/>
              </a:spcBef>
              <a:spcAft>
                <a:spcPts val="0"/>
              </a:spcAft>
            </a:pPr>
            <a:r>
              <a:rPr lang="en-US"/>
              <a:t>- clipboard with datasheets, survey manual, and site map</a:t>
            </a:r>
          </a:p>
          <a:p>
            <a:pPr marL="0" algn="l" rtl="0" eaLnBrk="1" fontAlgn="ctr" latinLnBrk="0" hangingPunct="1">
              <a:spcBef>
                <a:spcPts val="0"/>
              </a:spcBef>
              <a:spcAft>
                <a:spcPts val="0"/>
              </a:spcAft>
            </a:pPr>
            <a:r>
              <a:rPr lang="en-US"/>
              <a:t>- pencils (with extras in case you lose or break them during surveying) *the grass can get pretty tall and swallow things easily! </a:t>
            </a:r>
          </a:p>
          <a:p>
            <a:pPr marL="0" algn="l" rtl="0" eaLnBrk="1" fontAlgn="ctr" latinLnBrk="0" hangingPunct="1">
              <a:spcBef>
                <a:spcPts val="0"/>
              </a:spcBef>
              <a:spcAft>
                <a:spcPts val="0"/>
              </a:spcAft>
            </a:pPr>
            <a:r>
              <a:rPr lang="en-US"/>
              <a:t>- stopwatch (most have on phone)</a:t>
            </a:r>
          </a:p>
          <a:p>
            <a:pPr marL="0" algn="l" rtl="0" eaLnBrk="1" fontAlgn="ctr" latinLnBrk="0" hangingPunct="1">
              <a:spcBef>
                <a:spcPts val="0"/>
              </a:spcBef>
              <a:spcAft>
                <a:spcPts val="0"/>
              </a:spcAft>
            </a:pPr>
            <a:r>
              <a:rPr lang="en-US"/>
              <a:t>- water </a:t>
            </a:r>
          </a:p>
          <a:p>
            <a:pPr marL="0" algn="l" rtl="0" eaLnBrk="1" fontAlgn="ctr" latinLnBrk="0" hangingPunct="1">
              <a:spcBef>
                <a:spcPts val="0"/>
              </a:spcBef>
              <a:spcAft>
                <a:spcPts val="0"/>
              </a:spcAft>
            </a:pPr>
            <a:r>
              <a:rPr lang="en-US"/>
              <a:t>- long pants and sturdy field boots</a:t>
            </a:r>
          </a:p>
          <a:p>
            <a:pPr marL="0" algn="l" rtl="0" eaLnBrk="1" fontAlgn="ctr" latinLnBrk="0" hangingPunct="1">
              <a:spcBef>
                <a:spcPts val="0"/>
              </a:spcBef>
              <a:spcAft>
                <a:spcPts val="0"/>
              </a:spcAft>
            </a:pPr>
            <a:r>
              <a:rPr lang="en-US"/>
              <a:t>- VWL Parking sign (we’ll provide this) </a:t>
            </a:r>
          </a:p>
          <a:p>
            <a:pPr marL="0" algn="l" rtl="0" eaLnBrk="1" fontAlgn="ctr" latinLnBrk="0" hangingPunct="1">
              <a:spcBef>
                <a:spcPts val="0"/>
              </a:spcBef>
              <a:spcAft>
                <a:spcPts val="0"/>
              </a:spcAft>
            </a:pPr>
            <a:r>
              <a:rPr lang="en-US"/>
              <a:t>- GPS unit or navigation app on phone </a:t>
            </a:r>
          </a:p>
          <a:p>
            <a:pPr marL="0" algn="l" rtl="0" eaLnBrk="1" fontAlgn="ctr" latinLnBrk="0" hangingPunct="1">
              <a:spcBef>
                <a:spcPts val="0"/>
              </a:spcBef>
              <a:spcAft>
                <a:spcPts val="0"/>
              </a:spcAft>
            </a:pPr>
            <a:endParaRPr lang="en-US"/>
          </a:p>
          <a:p>
            <a:pPr marL="0" algn="l" rtl="0" eaLnBrk="1" fontAlgn="ctr" latinLnBrk="0" hangingPunct="1">
              <a:spcBef>
                <a:spcPts val="0"/>
              </a:spcBef>
              <a:spcAft>
                <a:spcPts val="0"/>
              </a:spcAft>
            </a:pPr>
            <a:r>
              <a:rPr lang="en-US"/>
              <a:t>We strongly encourage surveyors to wear proper sun and insect protection and to have a first aid kit while in the field. Field guides can be heavy, but useful to have at least in your car </a:t>
            </a:r>
          </a:p>
        </p:txBody>
      </p:sp>
      <p:sp>
        <p:nvSpPr>
          <p:cNvPr id="4" name="Slide Number Placeholder 3"/>
          <p:cNvSpPr>
            <a:spLocks noGrp="1"/>
          </p:cNvSpPr>
          <p:nvPr>
            <p:ph type="sldNum" sz="quarter" idx="5"/>
          </p:nvPr>
        </p:nvSpPr>
        <p:spPr/>
        <p:txBody>
          <a:bodyPr/>
          <a:lstStyle/>
          <a:p>
            <a:fld id="{3FF92DE3-B62A-4B45-B84E-3EA68F367563}" type="slidenum">
              <a:rPr lang="en-US" smtClean="0"/>
              <a:t>6</a:t>
            </a:fld>
            <a:endParaRPr lang="en-US"/>
          </a:p>
        </p:txBody>
      </p:sp>
    </p:spTree>
    <p:extLst>
      <p:ext uri="{BB962C8B-B14F-4D97-AF65-F5344CB8AC3E}">
        <p14:creationId xmlns:p14="http://schemas.microsoft.com/office/powerpoint/2010/main" val="96942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site is surveyed 3 times by the assigned surveyors, all between May 15th and June 30th. Recommended visit dates are:</a:t>
            </a:r>
          </a:p>
          <a:p>
            <a:r>
              <a:rPr lang="en-US"/>
              <a:t>Visit 1: May 15 – May 25</a:t>
            </a:r>
          </a:p>
          <a:p>
            <a:r>
              <a:rPr lang="en-US"/>
              <a:t>Visit 2: May 29 – June 8</a:t>
            </a:r>
          </a:p>
          <a:p>
            <a:r>
              <a:rPr lang="en-US"/>
              <a:t>Visit 3: June 12 – June 22</a:t>
            </a:r>
          </a:p>
          <a:p>
            <a:r>
              <a:rPr lang="en-US"/>
              <a:t>- Visits should be at least 4 days apart. </a:t>
            </a:r>
          </a:p>
          <a:p>
            <a:r>
              <a:rPr lang="en-US"/>
              <a:t>Many of our survey properties are privately-owned, and as such we ask that you coordinate with your partner(s) before early May to schedule 5 visits for each property and to discuss your tentative schedule with the landowner or manager and the VWL Survey Coordinator. </a:t>
            </a:r>
          </a:p>
          <a:p>
            <a:r>
              <a:rPr lang="en-US"/>
              <a:t>- the 5 visits are 3 official survey visits and 2 extra delays in case of bad weather. </a:t>
            </a:r>
          </a:p>
          <a:p>
            <a:endParaRPr lang="en-US"/>
          </a:p>
          <a:p>
            <a:r>
              <a:rPr lang="en-US" sz="1800" b="0" i="0" u="none" strike="noStrike" baseline="0">
                <a:solidFill>
                  <a:srgbClr val="000000"/>
                </a:solidFill>
                <a:latin typeface="Century Gothic" panose="020B0502020202020204" pitchFamily="34" charset="0"/>
              </a:rPr>
              <a:t>In general, </a:t>
            </a:r>
            <a:r>
              <a:rPr lang="en-US" sz="1800" b="1" i="0" u="none" strike="noStrike" baseline="0">
                <a:solidFill>
                  <a:srgbClr val="000000"/>
                </a:solidFill>
                <a:latin typeface="Century Gothic" panose="020B0502020202020204" pitchFamily="34" charset="0"/>
              </a:rPr>
              <a:t>surveys should be carried out within 3 hours of sunrise</a:t>
            </a:r>
            <a:r>
              <a:rPr lang="en-US" sz="1800" b="0" i="0" u="none" strike="noStrike" baseline="0">
                <a:solidFill>
                  <a:srgbClr val="000000"/>
                </a:solidFill>
                <a:latin typeface="Century Gothic" panose="020B0502020202020204" pitchFamily="34" charset="0"/>
              </a:rPr>
              <a:t>. However, the end of June tends to bring much warmer temperatures. Carry out your surveys as close to sunrise as possible during this time, and </a:t>
            </a:r>
            <a:r>
              <a:rPr lang="en-US" sz="1800" b="1" i="0" u="none" strike="noStrike" baseline="0">
                <a:solidFill>
                  <a:srgbClr val="000000"/>
                </a:solidFill>
                <a:latin typeface="Century Gothic" panose="020B0502020202020204" pitchFamily="34" charset="0"/>
              </a:rPr>
              <a:t>no later than 9am</a:t>
            </a:r>
            <a:r>
              <a:rPr lang="en-US" sz="1800" b="0" i="0" u="none" strike="noStrike" baseline="0">
                <a:solidFill>
                  <a:srgbClr val="000000"/>
                </a:solidFill>
                <a:latin typeface="Century Gothic" panose="020B0502020202020204" pitchFamily="34" charset="0"/>
              </a:rPr>
              <a:t>. </a:t>
            </a:r>
            <a:endParaRPr lang="en-US"/>
          </a:p>
          <a:p>
            <a:endParaRPr lang="en-US"/>
          </a:p>
          <a:p>
            <a:r>
              <a:rPr lang="en-US"/>
              <a:t>If possible, try surveying your points in different orders for each visit as some birds are active at different parts of the morning</a:t>
            </a:r>
          </a:p>
        </p:txBody>
      </p:sp>
      <p:sp>
        <p:nvSpPr>
          <p:cNvPr id="4" name="Slide Number Placeholder 3"/>
          <p:cNvSpPr>
            <a:spLocks noGrp="1"/>
          </p:cNvSpPr>
          <p:nvPr>
            <p:ph type="sldNum" sz="quarter" idx="5"/>
          </p:nvPr>
        </p:nvSpPr>
        <p:spPr/>
        <p:txBody>
          <a:bodyPr/>
          <a:lstStyle/>
          <a:p>
            <a:fld id="{3FF92DE3-B62A-4B45-B84E-3EA68F367563}" type="slidenum">
              <a:rPr lang="en-US" smtClean="0"/>
              <a:t>7</a:t>
            </a:fld>
            <a:endParaRPr lang="en-US"/>
          </a:p>
        </p:txBody>
      </p:sp>
    </p:spTree>
    <p:extLst>
      <p:ext uri="{BB962C8B-B14F-4D97-AF65-F5344CB8AC3E}">
        <p14:creationId xmlns:p14="http://schemas.microsoft.com/office/powerpoint/2010/main" val="300996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Century Gothic" panose="020B0502020202020204" pitchFamily="34" charset="0"/>
              </a:rPr>
              <a:t>Survey waypoints will be provided to survey teams as GPS points on site directions and are identified as point A, B or C in the site map (here is an example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Century Gothic" panose="020B0502020202020204" pitchFamily="34" charset="0"/>
              </a:rPr>
              <a:t>These waypoints are placed at least 200 meters apart from one another in most fields so that survey plots do not overlap. Where plots do overlap slightly, use your judgment to identify a boundary line in the middle so you do not count the same area twice.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your first visit, orient yourself with landscape features in the field to help you establish boundaries and distance bands. If available to you, a range finder or measuring tape can be used to measure your distance bands (0 – 50m and between 50 – 100m).</a:t>
            </a:r>
            <a:endParaRPr lang="en-US">
              <a:latin typeface="Century Gothic"/>
            </a:endParaRPr>
          </a:p>
          <a:p>
            <a:endParaRPr lang="en-US"/>
          </a:p>
        </p:txBody>
      </p:sp>
      <p:sp>
        <p:nvSpPr>
          <p:cNvPr id="4" name="Slide Number Placeholder 3"/>
          <p:cNvSpPr>
            <a:spLocks noGrp="1"/>
          </p:cNvSpPr>
          <p:nvPr>
            <p:ph type="sldNum" sz="quarter" idx="5"/>
          </p:nvPr>
        </p:nvSpPr>
        <p:spPr/>
        <p:txBody>
          <a:bodyPr/>
          <a:lstStyle/>
          <a:p>
            <a:fld id="{E33BF1B5-8779-412C-A934-364ACC6C0022}" type="slidenum">
              <a:rPr lang="en-US" smtClean="0"/>
              <a:t>8</a:t>
            </a:fld>
            <a:endParaRPr lang="en-US"/>
          </a:p>
        </p:txBody>
      </p:sp>
    </p:spTree>
    <p:extLst>
      <p:ext uri="{BB962C8B-B14F-4D97-AF65-F5344CB8AC3E}">
        <p14:creationId xmlns:p14="http://schemas.microsoft.com/office/powerpoint/2010/main" val="424886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Century Gothic" panose="020B0502020202020204" pitchFamily="34" charset="0"/>
              </a:rPr>
              <a:t>Now it’s time to conduct a survey! We’ll walk through an example survey datasheet for the next section</a:t>
            </a:r>
            <a:endParaRPr lang="en-US">
              <a:latin typeface="Century Gothic"/>
            </a:endParaRPr>
          </a:p>
          <a:p>
            <a:endParaRPr lang="en-US"/>
          </a:p>
          <a:p>
            <a:endParaRPr lang="en-US"/>
          </a:p>
        </p:txBody>
      </p:sp>
      <p:sp>
        <p:nvSpPr>
          <p:cNvPr id="4" name="Slide Number Placeholder 3"/>
          <p:cNvSpPr>
            <a:spLocks noGrp="1"/>
          </p:cNvSpPr>
          <p:nvPr>
            <p:ph type="sldNum" sz="quarter" idx="5"/>
          </p:nvPr>
        </p:nvSpPr>
        <p:spPr/>
        <p:txBody>
          <a:bodyPr/>
          <a:lstStyle/>
          <a:p>
            <a:fld id="{E33BF1B5-8779-412C-A934-364ACC6C0022}" type="slidenum">
              <a:rPr lang="en-US" smtClean="0"/>
              <a:t>9</a:t>
            </a:fld>
            <a:endParaRPr lang="en-US"/>
          </a:p>
        </p:txBody>
      </p:sp>
    </p:spTree>
    <p:extLst>
      <p:ext uri="{BB962C8B-B14F-4D97-AF65-F5344CB8AC3E}">
        <p14:creationId xmlns:p14="http://schemas.microsoft.com/office/powerpoint/2010/main" val="198690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C2A4-197D-A2CA-15BA-4690AD28AB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DDA6C0-9BD3-5723-717B-6259960574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05F0F8-FD39-6FF1-5A99-E23AA66D7A1C}"/>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5" name="Footer Placeholder 4">
            <a:extLst>
              <a:ext uri="{FF2B5EF4-FFF2-40B4-BE49-F238E27FC236}">
                <a16:creationId xmlns:a16="http://schemas.microsoft.com/office/drawing/2014/main" id="{99B12C5C-40F1-34A2-9020-FE49ED01A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C32B9-CDEA-7A7B-CC04-1D548E4AE1FF}"/>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166502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5CD6-79AA-6359-9F58-97C103B9AD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482D60-F0B2-6409-1187-E73C1C273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1EE59-946D-C2AE-5DB9-4A27125B4E9C}"/>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5" name="Footer Placeholder 4">
            <a:extLst>
              <a:ext uri="{FF2B5EF4-FFF2-40B4-BE49-F238E27FC236}">
                <a16:creationId xmlns:a16="http://schemas.microsoft.com/office/drawing/2014/main" id="{6592E132-681E-C102-CC12-C40A87BF9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1AD54-2F4B-A248-5EDF-59DFC99135A4}"/>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380357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009B2-AC59-B050-D4FC-1BF4271E62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0D5E08-DEB3-7A2E-7FCC-095AF1C245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61919-45C8-BEE6-CDC0-D15F2CA29A60}"/>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5" name="Footer Placeholder 4">
            <a:extLst>
              <a:ext uri="{FF2B5EF4-FFF2-40B4-BE49-F238E27FC236}">
                <a16:creationId xmlns:a16="http://schemas.microsoft.com/office/drawing/2014/main" id="{B6EBCF05-845D-6B92-1D91-85042CBA9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60499-9F0F-1D6E-56B5-1E4A7A3F39ED}"/>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316230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F085-6624-6FEE-F528-642E7BE16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9256F-CE31-010A-D822-E0CA1BF584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CBF76-3BA1-46EB-DE1E-D45DD2DA6E68}"/>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5" name="Footer Placeholder 4">
            <a:extLst>
              <a:ext uri="{FF2B5EF4-FFF2-40B4-BE49-F238E27FC236}">
                <a16:creationId xmlns:a16="http://schemas.microsoft.com/office/drawing/2014/main" id="{973CFFD2-BD47-ACD8-68BC-3326E04C6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A8D92-47D0-405B-D5E1-1D38A2CBCB15}"/>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927912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8388-E76D-CF26-D48E-110A90B7E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4AD613-32A3-05CC-A781-F6C2A6611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3DD137-47A4-4C7F-666B-31FECD35D7B9}"/>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5" name="Footer Placeholder 4">
            <a:extLst>
              <a:ext uri="{FF2B5EF4-FFF2-40B4-BE49-F238E27FC236}">
                <a16:creationId xmlns:a16="http://schemas.microsoft.com/office/drawing/2014/main" id="{3BFBA8BF-FD30-1998-AD2D-EFAAA33C6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CD639-E4C4-FFCB-5535-950D8800AEEA}"/>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3898816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22F6-0839-9129-56C0-2F0F447F1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B0295-2E75-7A8F-9245-D6347B4ED6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56DA2-CD51-604D-9E27-54BFEDF852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A0B3AA-D346-7D32-36AA-10B58DC2DA83}"/>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6" name="Footer Placeholder 5">
            <a:extLst>
              <a:ext uri="{FF2B5EF4-FFF2-40B4-BE49-F238E27FC236}">
                <a16:creationId xmlns:a16="http://schemas.microsoft.com/office/drawing/2014/main" id="{3E3D464A-47DC-A91E-E664-931DEB36E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31FF1-8D1C-84AC-3223-DC4596DA201A}"/>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149476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4438-348D-AEBE-3ECB-36E01D44B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2F4A4A-DB08-CDD1-7769-6EC1797D7E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91D8FD-7BCD-04E3-8CC7-6AA3CBE80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7AFA95-6880-E783-06E5-0FA74349B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5044FA-E0FD-59E1-37EF-6F0C2E4645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69D46-0ACB-E925-10C0-AFCF9CAD99B1}"/>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8" name="Footer Placeholder 7">
            <a:extLst>
              <a:ext uri="{FF2B5EF4-FFF2-40B4-BE49-F238E27FC236}">
                <a16:creationId xmlns:a16="http://schemas.microsoft.com/office/drawing/2014/main" id="{F277C015-B37E-B073-8912-8FDF9BDD4A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2313F3-5269-D9D7-5BFC-8A646EFBB12F}"/>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247408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CD71-4D1B-85B8-C6A9-CC21F1DE5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CC31E-6A96-3783-792E-1DBF7388CF4A}"/>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4" name="Footer Placeholder 3">
            <a:extLst>
              <a:ext uri="{FF2B5EF4-FFF2-40B4-BE49-F238E27FC236}">
                <a16:creationId xmlns:a16="http://schemas.microsoft.com/office/drawing/2014/main" id="{8D43F954-EC21-A7AC-6761-6BAB96FE0E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9ADF0-25F0-A2EB-EAA1-5F107DEEEFAB}"/>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142326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50A0F-06BA-1FA0-7FE4-BB6B7FC61707}"/>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3" name="Footer Placeholder 2">
            <a:extLst>
              <a:ext uri="{FF2B5EF4-FFF2-40B4-BE49-F238E27FC236}">
                <a16:creationId xmlns:a16="http://schemas.microsoft.com/office/drawing/2014/main" id="{D64C8930-9EEC-B821-BCC8-F81A75BF4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F4582E-D57F-EF9D-C92C-F16356D66C9E}"/>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259477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097B-CFE5-95E1-DE3E-3A8216E70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0AC284-FCCA-6C5C-80A8-6F8A06B73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EC7E32-74EB-1AA0-9B76-E0DEC7778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BE97F-B8E8-D09F-9EDF-8A02955CEB8E}"/>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6" name="Footer Placeholder 5">
            <a:extLst>
              <a:ext uri="{FF2B5EF4-FFF2-40B4-BE49-F238E27FC236}">
                <a16:creationId xmlns:a16="http://schemas.microsoft.com/office/drawing/2014/main" id="{44855091-5BA4-ACBD-12EB-BEB1F547F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9EB48-8C8E-26E5-36DA-249033A50242}"/>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171969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E3A6-C3B2-D082-9F88-E880C38B8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A6763-52E6-38D8-87FD-39C127B74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3B738-9AB5-62CF-AFEC-F703DC55B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53873-8F17-3826-CB13-39FBB0DACF2A}"/>
              </a:ext>
            </a:extLst>
          </p:cNvPr>
          <p:cNvSpPr>
            <a:spLocks noGrp="1"/>
          </p:cNvSpPr>
          <p:nvPr>
            <p:ph type="dt" sz="half" idx="10"/>
          </p:nvPr>
        </p:nvSpPr>
        <p:spPr/>
        <p:txBody>
          <a:bodyPr/>
          <a:lstStyle/>
          <a:p>
            <a:fld id="{0410D135-A877-477C-9806-EA52F27600D8}" type="datetimeFigureOut">
              <a:rPr lang="en-US" smtClean="0"/>
              <a:t>4/24/2025</a:t>
            </a:fld>
            <a:endParaRPr lang="en-US"/>
          </a:p>
        </p:txBody>
      </p:sp>
      <p:sp>
        <p:nvSpPr>
          <p:cNvPr id="6" name="Footer Placeholder 5">
            <a:extLst>
              <a:ext uri="{FF2B5EF4-FFF2-40B4-BE49-F238E27FC236}">
                <a16:creationId xmlns:a16="http://schemas.microsoft.com/office/drawing/2014/main" id="{65B2BF1B-4D6A-BCB0-D7AE-60D8BE235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2C339-9E09-D36C-C1A5-4D7A337E85E0}"/>
              </a:ext>
            </a:extLst>
          </p:cNvPr>
          <p:cNvSpPr>
            <a:spLocks noGrp="1"/>
          </p:cNvSpPr>
          <p:nvPr>
            <p:ph type="sldNum" sz="quarter" idx="12"/>
          </p:nvPr>
        </p:nvSpPr>
        <p:spPr/>
        <p:txBody>
          <a:bodyPr/>
          <a:lstStyle/>
          <a:p>
            <a:fld id="{20733B11-7F37-479F-9F77-483072A75CD7}" type="slidenum">
              <a:rPr lang="en-US" smtClean="0"/>
              <a:t>‹#›</a:t>
            </a:fld>
            <a:endParaRPr lang="en-US"/>
          </a:p>
        </p:txBody>
      </p:sp>
    </p:spTree>
    <p:extLst>
      <p:ext uri="{BB962C8B-B14F-4D97-AF65-F5344CB8AC3E}">
        <p14:creationId xmlns:p14="http://schemas.microsoft.com/office/powerpoint/2010/main" val="167510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FB4B8-3FF9-0917-04D9-DE8ABB833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36434-BADF-DAA4-6D60-527F3D91A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52482-C684-EA52-01EF-823C51CD4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0D135-A877-477C-9806-EA52F27600D8}" type="datetimeFigureOut">
              <a:rPr lang="en-US" smtClean="0"/>
              <a:t>4/24/2025</a:t>
            </a:fld>
            <a:endParaRPr lang="en-US"/>
          </a:p>
        </p:txBody>
      </p:sp>
      <p:sp>
        <p:nvSpPr>
          <p:cNvPr id="5" name="Footer Placeholder 4">
            <a:extLst>
              <a:ext uri="{FF2B5EF4-FFF2-40B4-BE49-F238E27FC236}">
                <a16:creationId xmlns:a16="http://schemas.microsoft.com/office/drawing/2014/main" id="{2B5DDDEC-E303-2A89-4CA3-9023C8C29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B420D0-08A7-5866-C5C8-9BE60D057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33B11-7F37-479F-9F77-483072A75CD7}" type="slidenum">
              <a:rPr lang="en-US" smtClean="0"/>
              <a:t>‹#›</a:t>
            </a:fld>
            <a:endParaRPr lang="en-US"/>
          </a:p>
        </p:txBody>
      </p:sp>
    </p:spTree>
    <p:extLst>
      <p:ext uri="{BB962C8B-B14F-4D97-AF65-F5344CB8AC3E}">
        <p14:creationId xmlns:p14="http://schemas.microsoft.com/office/powerpoint/2010/main" val="3381075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2.png"/><Relationship Id="rId9"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ACA7B81-83DF-F222-A7AC-23664D683931}"/>
              </a:ext>
            </a:extLst>
          </p:cNvPr>
          <p:cNvPicPr>
            <a:picLocks noChangeAspect="1"/>
          </p:cNvPicPr>
          <p:nvPr/>
        </p:nvPicPr>
        <p:blipFill>
          <a:blip r:embed="rId3">
            <a:extLst>
              <a:ext uri="{28A0092B-C50C-407E-A947-70E740481C1C}">
                <a14:useLocalDpi xmlns:a14="http://schemas.microsoft.com/office/drawing/2010/main" val="0"/>
              </a:ext>
            </a:extLst>
          </a:blip>
          <a:srcRect t="10" b="10"/>
          <a:stretch/>
        </p:blipFill>
        <p:spPr>
          <a:xfrm>
            <a:off x="0" y="874370"/>
            <a:ext cx="12192000" cy="8127999"/>
          </a:xfrm>
          <a:prstGeom prst="rect">
            <a:avLst/>
          </a:prstGeom>
        </p:spPr>
      </p:pic>
      <p:sp>
        <p:nvSpPr>
          <p:cNvPr id="18" name="Rectangle 17">
            <a:extLst>
              <a:ext uri="{FF2B5EF4-FFF2-40B4-BE49-F238E27FC236}">
                <a16:creationId xmlns:a16="http://schemas.microsoft.com/office/drawing/2014/main" id="{7AD92CA3-9937-EF0A-F75D-3AB42BE3202F}"/>
              </a:ext>
            </a:extLst>
          </p:cNvPr>
          <p:cNvSpPr/>
          <p:nvPr/>
        </p:nvSpPr>
        <p:spPr>
          <a:xfrm>
            <a:off x="-363463" y="-3811"/>
            <a:ext cx="12918926" cy="1146704"/>
          </a:xfrm>
          <a:prstGeom prst="rect">
            <a:avLst/>
          </a:prstGeom>
          <a:solidFill>
            <a:schemeClr val="bg1"/>
          </a:solidFill>
          <a:effectLst>
            <a:glow rad="1562100">
              <a:schemeClr val="bg1"/>
            </a:glow>
            <a:softEdge rad="190500"/>
          </a:effectLst>
        </p:spPr>
        <p:style>
          <a:lnRef idx="1">
            <a:schemeClr val="accent1"/>
          </a:lnRef>
          <a:fillRef idx="3">
            <a:schemeClr val="accent1"/>
          </a:fillRef>
          <a:effectRef idx="2">
            <a:schemeClr val="accent1"/>
          </a:effectRef>
          <a:fontRef idx="minor">
            <a:schemeClr val="lt1"/>
          </a:fontRef>
        </p:style>
        <p:txBody>
          <a:bodyPr anchor="ctr"/>
          <a:lstStyle/>
          <a:p>
            <a:pPr algn="ctr" defTabSz="913794">
              <a:defRPr/>
            </a:pPr>
            <a:endParaRPr lang="en-US"/>
          </a:p>
        </p:txBody>
      </p:sp>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2951348" y="149305"/>
            <a:ext cx="628930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VWL Grassland Biodiversity Bird Surveys</a:t>
            </a:r>
            <a:endParaRPr lang="en-US"/>
          </a:p>
        </p:txBody>
      </p:sp>
    </p:spTree>
    <p:extLst>
      <p:ext uri="{BB962C8B-B14F-4D97-AF65-F5344CB8AC3E}">
        <p14:creationId xmlns:p14="http://schemas.microsoft.com/office/powerpoint/2010/main" val="427000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8" name="Subtitle 6">
            <a:extLst>
              <a:ext uri="{FF2B5EF4-FFF2-40B4-BE49-F238E27FC236}">
                <a16:creationId xmlns:a16="http://schemas.microsoft.com/office/drawing/2014/main" id="{7331372F-285E-4690-5D58-43D54C34687F}"/>
              </a:ext>
            </a:extLst>
          </p:cNvPr>
          <p:cNvSpPr txBox="1">
            <a:spLocks/>
          </p:cNvSpPr>
          <p:nvPr/>
        </p:nvSpPr>
        <p:spPr>
          <a:xfrm>
            <a:off x="2749307" y="4555327"/>
            <a:ext cx="6693382" cy="461655"/>
          </a:xfrm>
          <a:prstGeom prst="rect">
            <a:avLst/>
          </a:prstGeom>
          <a:solidFill>
            <a:schemeClr val="bg1">
              <a:alpha val="74901"/>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000">
                <a:latin typeface="Quire Sans" panose="020B0502040400020003" pitchFamily="34" charset="0"/>
                <a:cs typeface="Quire Sans" panose="020B0502040400020003" pitchFamily="34" charset="0"/>
              </a:rPr>
              <a:t>DO NOT LEAVE ANY SPACES BLANK</a:t>
            </a:r>
          </a:p>
        </p:txBody>
      </p:sp>
    </p:spTree>
    <p:extLst>
      <p:ext uri="{BB962C8B-B14F-4D97-AF65-F5344CB8AC3E}">
        <p14:creationId xmlns:p14="http://schemas.microsoft.com/office/powerpoint/2010/main" val="88139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8" name="Subtitle 6">
            <a:extLst>
              <a:ext uri="{FF2B5EF4-FFF2-40B4-BE49-F238E27FC236}">
                <a16:creationId xmlns:a16="http://schemas.microsoft.com/office/drawing/2014/main" id="{7331372F-285E-4690-5D58-43D54C34687F}"/>
              </a:ext>
            </a:extLst>
          </p:cNvPr>
          <p:cNvSpPr txBox="1">
            <a:spLocks/>
          </p:cNvSpPr>
          <p:nvPr/>
        </p:nvSpPr>
        <p:spPr>
          <a:xfrm>
            <a:off x="2749307" y="4555327"/>
            <a:ext cx="6693382" cy="461655"/>
          </a:xfrm>
          <a:prstGeom prst="rect">
            <a:avLst/>
          </a:prstGeom>
          <a:solidFill>
            <a:schemeClr val="bg1">
              <a:alpha val="74901"/>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000">
                <a:latin typeface="Quire Sans" panose="020B0502040400020003" pitchFamily="34" charset="0"/>
                <a:cs typeface="Quire Sans" panose="020B0502040400020003" pitchFamily="34" charset="0"/>
              </a:rPr>
              <a:t>DO NOT LEAVE ANY SPACES BLANK</a:t>
            </a:r>
          </a:p>
        </p:txBody>
      </p:sp>
      <p:sp>
        <p:nvSpPr>
          <p:cNvPr id="3" name="Oval 2">
            <a:extLst>
              <a:ext uri="{FF2B5EF4-FFF2-40B4-BE49-F238E27FC236}">
                <a16:creationId xmlns:a16="http://schemas.microsoft.com/office/drawing/2014/main" id="{60E38364-F2C0-58A2-F0C4-01DAD0A41F25}"/>
              </a:ext>
            </a:extLst>
          </p:cNvPr>
          <p:cNvSpPr/>
          <p:nvPr/>
        </p:nvSpPr>
        <p:spPr>
          <a:xfrm>
            <a:off x="7690104" y="2580224"/>
            <a:ext cx="3675888" cy="11887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08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4" name="Rectangle 3">
            <a:extLst>
              <a:ext uri="{FF2B5EF4-FFF2-40B4-BE49-F238E27FC236}">
                <a16:creationId xmlns:a16="http://schemas.microsoft.com/office/drawing/2014/main" id="{2D636DF4-99A8-78E6-513A-30582CDC968E}"/>
              </a:ext>
            </a:extLst>
          </p:cNvPr>
          <p:cNvSpPr/>
          <p:nvPr/>
        </p:nvSpPr>
        <p:spPr>
          <a:xfrm>
            <a:off x="826008" y="3520440"/>
            <a:ext cx="4456188"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10C8C2C-19CE-6A1C-EDE3-C7052B655057}"/>
              </a:ext>
            </a:extLst>
          </p:cNvPr>
          <p:cNvSpPr/>
          <p:nvPr/>
        </p:nvSpPr>
        <p:spPr>
          <a:xfrm>
            <a:off x="5282196" y="3520440"/>
            <a:ext cx="6083796"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409D58-FE0B-8521-9FA8-23904325EB52}"/>
              </a:ext>
            </a:extLst>
          </p:cNvPr>
          <p:cNvSpPr/>
          <p:nvPr/>
        </p:nvSpPr>
        <p:spPr>
          <a:xfrm>
            <a:off x="7763256" y="2691337"/>
            <a:ext cx="3602736"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7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3" name="Rectangle 2">
            <a:extLst>
              <a:ext uri="{FF2B5EF4-FFF2-40B4-BE49-F238E27FC236}">
                <a16:creationId xmlns:a16="http://schemas.microsoft.com/office/drawing/2014/main" id="{789491F8-D945-3721-5D3A-9FC47910A643}"/>
              </a:ext>
            </a:extLst>
          </p:cNvPr>
          <p:cNvSpPr/>
          <p:nvPr/>
        </p:nvSpPr>
        <p:spPr>
          <a:xfrm>
            <a:off x="694944" y="2066544"/>
            <a:ext cx="10671048" cy="1453896"/>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D636DF4-99A8-78E6-513A-30582CDC968E}"/>
              </a:ext>
            </a:extLst>
          </p:cNvPr>
          <p:cNvSpPr/>
          <p:nvPr/>
        </p:nvSpPr>
        <p:spPr>
          <a:xfrm>
            <a:off x="3227832" y="3520440"/>
            <a:ext cx="2054364"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10C8C2C-19CE-6A1C-EDE3-C7052B655057}"/>
              </a:ext>
            </a:extLst>
          </p:cNvPr>
          <p:cNvSpPr/>
          <p:nvPr/>
        </p:nvSpPr>
        <p:spPr>
          <a:xfrm>
            <a:off x="5282196" y="3520440"/>
            <a:ext cx="6083796"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26314B4-0D0E-F8C7-B04B-3A552D4C1B98}"/>
              </a:ext>
            </a:extLst>
          </p:cNvPr>
          <p:cNvSpPr/>
          <p:nvPr/>
        </p:nvSpPr>
        <p:spPr>
          <a:xfrm>
            <a:off x="630936" y="3412328"/>
            <a:ext cx="2532888" cy="11887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73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8" name="Rectangle 7">
            <a:extLst>
              <a:ext uri="{FF2B5EF4-FFF2-40B4-BE49-F238E27FC236}">
                <a16:creationId xmlns:a16="http://schemas.microsoft.com/office/drawing/2014/main" id="{A4773886-179B-9019-DBCA-9C1CD8AA7EC7}"/>
              </a:ext>
            </a:extLst>
          </p:cNvPr>
          <p:cNvSpPr/>
          <p:nvPr/>
        </p:nvSpPr>
        <p:spPr>
          <a:xfrm>
            <a:off x="694944" y="2066544"/>
            <a:ext cx="10671048" cy="1453896"/>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0EE08D-F6B3-9426-7251-CDC84393AC47}"/>
              </a:ext>
            </a:extLst>
          </p:cNvPr>
          <p:cNvSpPr/>
          <p:nvPr/>
        </p:nvSpPr>
        <p:spPr>
          <a:xfrm>
            <a:off x="694944" y="3520440"/>
            <a:ext cx="2054364"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608CEF-3ACA-7690-203A-07FC58E0E375}"/>
              </a:ext>
            </a:extLst>
          </p:cNvPr>
          <p:cNvSpPr/>
          <p:nvPr/>
        </p:nvSpPr>
        <p:spPr>
          <a:xfrm>
            <a:off x="5282196" y="3520440"/>
            <a:ext cx="6083796"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0C0B4F-2086-CD86-4E47-68758E3188F9}"/>
              </a:ext>
            </a:extLst>
          </p:cNvPr>
          <p:cNvSpPr/>
          <p:nvPr/>
        </p:nvSpPr>
        <p:spPr>
          <a:xfrm>
            <a:off x="2749308" y="3337561"/>
            <a:ext cx="2532888" cy="11887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white background with black text&#10;&#10;Description automatically generated">
            <a:extLst>
              <a:ext uri="{FF2B5EF4-FFF2-40B4-BE49-F238E27FC236}">
                <a16:creationId xmlns:a16="http://schemas.microsoft.com/office/drawing/2014/main" id="{0CD7D10F-C564-63BE-B5A7-8595B4B44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311" y="4599432"/>
            <a:ext cx="6909612" cy="1985224"/>
          </a:xfrm>
          <a:prstGeom prst="rect">
            <a:avLst/>
          </a:prstGeom>
        </p:spPr>
      </p:pic>
    </p:spTree>
    <p:extLst>
      <p:ext uri="{BB962C8B-B14F-4D97-AF65-F5344CB8AC3E}">
        <p14:creationId xmlns:p14="http://schemas.microsoft.com/office/powerpoint/2010/main" val="3541245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3" name="Rectangle 2">
            <a:extLst>
              <a:ext uri="{FF2B5EF4-FFF2-40B4-BE49-F238E27FC236}">
                <a16:creationId xmlns:a16="http://schemas.microsoft.com/office/drawing/2014/main" id="{49FA0DB0-B25A-581E-F015-F83485FE4F60}"/>
              </a:ext>
            </a:extLst>
          </p:cNvPr>
          <p:cNvSpPr/>
          <p:nvPr/>
        </p:nvSpPr>
        <p:spPr>
          <a:xfrm>
            <a:off x="694944" y="2057400"/>
            <a:ext cx="10671048" cy="1453896"/>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F7501D6-943A-9315-2071-580D5F47D2AD}"/>
              </a:ext>
            </a:extLst>
          </p:cNvPr>
          <p:cNvSpPr/>
          <p:nvPr/>
        </p:nvSpPr>
        <p:spPr>
          <a:xfrm>
            <a:off x="4754880" y="3315346"/>
            <a:ext cx="2532888" cy="11887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DD26E9-9AC9-D30D-81AB-72AB1E9446C1}"/>
              </a:ext>
            </a:extLst>
          </p:cNvPr>
          <p:cNvSpPr/>
          <p:nvPr/>
        </p:nvSpPr>
        <p:spPr>
          <a:xfrm>
            <a:off x="694944" y="3511296"/>
            <a:ext cx="4064482"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372188-ABBC-79AB-179B-2AB46D3FE3F1}"/>
              </a:ext>
            </a:extLst>
          </p:cNvPr>
          <p:cNvSpPr/>
          <p:nvPr/>
        </p:nvSpPr>
        <p:spPr>
          <a:xfrm>
            <a:off x="7296913" y="3511296"/>
            <a:ext cx="4064482"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ack information sheet&#10;&#10;Description automatically generated with medium confidence">
            <a:extLst>
              <a:ext uri="{FF2B5EF4-FFF2-40B4-BE49-F238E27FC236}">
                <a16:creationId xmlns:a16="http://schemas.microsoft.com/office/drawing/2014/main" id="{BBECEFE4-61A2-11E8-0C75-9AB31F358A8A}"/>
              </a:ext>
            </a:extLst>
          </p:cNvPr>
          <p:cNvPicPr>
            <a:picLocks noChangeAspect="1"/>
          </p:cNvPicPr>
          <p:nvPr/>
        </p:nvPicPr>
        <p:blipFill rotWithShape="1">
          <a:blip r:embed="rId6">
            <a:extLst>
              <a:ext uri="{28A0092B-C50C-407E-A947-70E740481C1C}">
                <a14:useLocalDpi xmlns:a14="http://schemas.microsoft.com/office/drawing/2010/main" val="0"/>
              </a:ext>
            </a:extLst>
          </a:blip>
          <a:srcRect t="11975" b="20038"/>
          <a:stretch/>
        </p:blipFill>
        <p:spPr>
          <a:xfrm>
            <a:off x="1781847" y="4808706"/>
            <a:ext cx="8628302" cy="1861450"/>
          </a:xfrm>
          <a:prstGeom prst="rect">
            <a:avLst/>
          </a:prstGeom>
        </p:spPr>
      </p:pic>
    </p:spTree>
    <p:extLst>
      <p:ext uri="{BB962C8B-B14F-4D97-AF65-F5344CB8AC3E}">
        <p14:creationId xmlns:p14="http://schemas.microsoft.com/office/powerpoint/2010/main" val="337905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3" name="Rectangle 2">
            <a:extLst>
              <a:ext uri="{FF2B5EF4-FFF2-40B4-BE49-F238E27FC236}">
                <a16:creationId xmlns:a16="http://schemas.microsoft.com/office/drawing/2014/main" id="{49FA0DB0-B25A-581E-F015-F83485FE4F60}"/>
              </a:ext>
            </a:extLst>
          </p:cNvPr>
          <p:cNvSpPr/>
          <p:nvPr/>
        </p:nvSpPr>
        <p:spPr>
          <a:xfrm>
            <a:off x="694944" y="2057400"/>
            <a:ext cx="10671048" cy="1453896"/>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DD26E9-9AC9-D30D-81AB-72AB1E9446C1}"/>
              </a:ext>
            </a:extLst>
          </p:cNvPr>
          <p:cNvSpPr/>
          <p:nvPr/>
        </p:nvSpPr>
        <p:spPr>
          <a:xfrm>
            <a:off x="694944" y="3511296"/>
            <a:ext cx="4064482"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372188-ABBC-79AB-179B-2AB46D3FE3F1}"/>
              </a:ext>
            </a:extLst>
          </p:cNvPr>
          <p:cNvSpPr/>
          <p:nvPr/>
        </p:nvSpPr>
        <p:spPr>
          <a:xfrm>
            <a:off x="4759427" y="3511296"/>
            <a:ext cx="2930678"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F7501D6-943A-9315-2071-580D5F47D2AD}"/>
              </a:ext>
            </a:extLst>
          </p:cNvPr>
          <p:cNvSpPr/>
          <p:nvPr/>
        </p:nvSpPr>
        <p:spPr>
          <a:xfrm>
            <a:off x="7661148" y="3346704"/>
            <a:ext cx="3835907" cy="12710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14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7" name="Picture 6" descr="A close-up of a survey form&#10;&#10;Description automatically generated">
            <a:extLst>
              <a:ext uri="{FF2B5EF4-FFF2-40B4-BE49-F238E27FC236}">
                <a16:creationId xmlns:a16="http://schemas.microsoft.com/office/drawing/2014/main" id="{88CF1A54-C9B7-89C9-C0A5-7B5B5D59E3D2}"/>
              </a:ext>
            </a:extLst>
          </p:cNvPr>
          <p:cNvPicPr>
            <a:picLocks noChangeAspect="1"/>
          </p:cNvPicPr>
          <p:nvPr/>
        </p:nvPicPr>
        <p:blipFill rotWithShape="1">
          <a:blip r:embed="rId4">
            <a:extLst>
              <a:ext uri="{28A0092B-C50C-407E-A947-70E740481C1C}">
                <a14:useLocalDpi xmlns:a14="http://schemas.microsoft.com/office/drawing/2010/main" val="0"/>
              </a:ext>
            </a:extLst>
          </a:blip>
          <a:srcRect t="150"/>
          <a:stretch/>
        </p:blipFill>
        <p:spPr>
          <a:xfrm>
            <a:off x="33526" y="0"/>
            <a:ext cx="12124945" cy="4349543"/>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5"/>
          <a:stretch>
            <a:fillRect/>
          </a:stretch>
        </p:blipFill>
        <p:spPr>
          <a:xfrm>
            <a:off x="156649" y="149305"/>
            <a:ext cx="2357888" cy="562312"/>
          </a:xfrm>
          <a:prstGeom prst="rect">
            <a:avLst/>
          </a:prstGeom>
        </p:spPr>
      </p:pic>
      <p:sp>
        <p:nvSpPr>
          <p:cNvPr id="3" name="Rectangle 2">
            <a:extLst>
              <a:ext uri="{FF2B5EF4-FFF2-40B4-BE49-F238E27FC236}">
                <a16:creationId xmlns:a16="http://schemas.microsoft.com/office/drawing/2014/main" id="{49FA0DB0-B25A-581E-F015-F83485FE4F60}"/>
              </a:ext>
            </a:extLst>
          </p:cNvPr>
          <p:cNvSpPr/>
          <p:nvPr/>
        </p:nvSpPr>
        <p:spPr>
          <a:xfrm>
            <a:off x="694944" y="2057400"/>
            <a:ext cx="6995161" cy="1453896"/>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DD26E9-9AC9-D30D-81AB-72AB1E9446C1}"/>
              </a:ext>
            </a:extLst>
          </p:cNvPr>
          <p:cNvSpPr/>
          <p:nvPr/>
        </p:nvSpPr>
        <p:spPr>
          <a:xfrm>
            <a:off x="694944" y="3511296"/>
            <a:ext cx="4064482"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372188-ABBC-79AB-179B-2AB46D3FE3F1}"/>
              </a:ext>
            </a:extLst>
          </p:cNvPr>
          <p:cNvSpPr/>
          <p:nvPr/>
        </p:nvSpPr>
        <p:spPr>
          <a:xfrm>
            <a:off x="4759427" y="3511296"/>
            <a:ext cx="6655332" cy="822960"/>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5A0E02-DA7F-7D6E-DA4D-94EA053395F0}"/>
              </a:ext>
            </a:extLst>
          </p:cNvPr>
          <p:cNvSpPr/>
          <p:nvPr/>
        </p:nvSpPr>
        <p:spPr>
          <a:xfrm>
            <a:off x="7690105" y="2042113"/>
            <a:ext cx="3724654" cy="691943"/>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F7501D6-943A-9315-2071-580D5F47D2AD}"/>
              </a:ext>
            </a:extLst>
          </p:cNvPr>
          <p:cNvSpPr/>
          <p:nvPr/>
        </p:nvSpPr>
        <p:spPr>
          <a:xfrm>
            <a:off x="7578852" y="2537461"/>
            <a:ext cx="3835907" cy="12710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741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3"/>
          <a:stretch>
            <a:fillRect/>
          </a:stretch>
        </p:blipFill>
        <p:spPr>
          <a:xfrm>
            <a:off x="156649" y="149305"/>
            <a:ext cx="2357888" cy="562312"/>
          </a:xfrm>
          <a:prstGeom prst="rect">
            <a:avLst/>
          </a:prstGeom>
        </p:spPr>
      </p:pic>
      <p:pic>
        <p:nvPicPr>
          <p:cNvPr id="8" name="Picture 5" descr="A picture containing icon&#10;&#10;Description automatically generated">
            <a:extLst>
              <a:ext uri="{FF2B5EF4-FFF2-40B4-BE49-F238E27FC236}">
                <a16:creationId xmlns:a16="http://schemas.microsoft.com/office/drawing/2014/main" id="{47FDE29F-366A-76B8-DDBF-BDF84F1B223E}"/>
              </a:ext>
            </a:extLst>
          </p:cNvPr>
          <p:cNvPicPr>
            <a:picLocks noChangeAspect="1"/>
          </p:cNvPicPr>
          <p:nvPr/>
        </p:nvPicPr>
        <p:blipFill>
          <a:blip r:embed="rId4"/>
          <a:stretch>
            <a:fillRect/>
          </a:stretch>
        </p:blipFill>
        <p:spPr>
          <a:xfrm>
            <a:off x="1933928" y="969431"/>
            <a:ext cx="8324144" cy="5647922"/>
          </a:xfrm>
          <a:prstGeom prst="rect">
            <a:avLst/>
          </a:prstGeom>
        </p:spPr>
      </p:pic>
      <p:sp>
        <p:nvSpPr>
          <p:cNvPr id="11" name="TextBox 10">
            <a:extLst>
              <a:ext uri="{FF2B5EF4-FFF2-40B4-BE49-F238E27FC236}">
                <a16:creationId xmlns:a16="http://schemas.microsoft.com/office/drawing/2014/main" id="{293CCDE3-3A9E-C2D9-0A55-1D89410D7481}"/>
              </a:ext>
            </a:extLst>
          </p:cNvPr>
          <p:cNvSpPr txBox="1"/>
          <p:nvPr/>
        </p:nvSpPr>
        <p:spPr>
          <a:xfrm>
            <a:off x="3656457" y="149305"/>
            <a:ext cx="48790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Alpha Codes</a:t>
            </a:r>
            <a:endParaRPr lang="en-US"/>
          </a:p>
        </p:txBody>
      </p:sp>
      <p:sp>
        <p:nvSpPr>
          <p:cNvPr id="12" name="TextBox 11">
            <a:extLst>
              <a:ext uri="{FF2B5EF4-FFF2-40B4-BE49-F238E27FC236}">
                <a16:creationId xmlns:a16="http://schemas.microsoft.com/office/drawing/2014/main" id="{D63E1F50-2975-02DB-B397-44323CB9A474}"/>
              </a:ext>
            </a:extLst>
          </p:cNvPr>
          <p:cNvSpPr txBox="1"/>
          <p:nvPr/>
        </p:nvSpPr>
        <p:spPr>
          <a:xfrm>
            <a:off x="1933929" y="6000976"/>
            <a:ext cx="83241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BRDL</a:t>
            </a:r>
            <a:endParaRPr lang="en-US"/>
          </a:p>
        </p:txBody>
      </p:sp>
    </p:spTree>
    <p:extLst>
      <p:ext uri="{BB962C8B-B14F-4D97-AF65-F5344CB8AC3E}">
        <p14:creationId xmlns:p14="http://schemas.microsoft.com/office/powerpoint/2010/main" val="199901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3"/>
          <a:stretch>
            <a:fillRect/>
          </a:stretch>
        </p:blipFill>
        <p:spPr>
          <a:xfrm>
            <a:off x="156649" y="149305"/>
            <a:ext cx="2357888" cy="562312"/>
          </a:xfrm>
          <a:prstGeom prst="rect">
            <a:avLst/>
          </a:prstGeom>
        </p:spPr>
      </p:pic>
      <p:sp>
        <p:nvSpPr>
          <p:cNvPr id="11" name="TextBox 10">
            <a:extLst>
              <a:ext uri="{FF2B5EF4-FFF2-40B4-BE49-F238E27FC236}">
                <a16:creationId xmlns:a16="http://schemas.microsoft.com/office/drawing/2014/main" id="{293CCDE3-3A9E-C2D9-0A55-1D89410D7481}"/>
              </a:ext>
            </a:extLst>
          </p:cNvPr>
          <p:cNvSpPr txBox="1"/>
          <p:nvPr/>
        </p:nvSpPr>
        <p:spPr>
          <a:xfrm>
            <a:off x="3656457" y="149305"/>
            <a:ext cx="48790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Alpha Code Rules</a:t>
            </a:r>
            <a:endParaRPr lang="en-US"/>
          </a:p>
        </p:txBody>
      </p:sp>
      <p:pic>
        <p:nvPicPr>
          <p:cNvPr id="4" name="Picture 3" descr="A screenshot of a computer code&#10;&#10;Description automatically generated">
            <a:extLst>
              <a:ext uri="{FF2B5EF4-FFF2-40B4-BE49-F238E27FC236}">
                <a16:creationId xmlns:a16="http://schemas.microsoft.com/office/drawing/2014/main" id="{74CF3F47-0DE0-ADEC-D992-E4D073C9AB84}"/>
              </a:ext>
            </a:extLst>
          </p:cNvPr>
          <p:cNvPicPr>
            <a:picLocks noChangeAspect="1"/>
          </p:cNvPicPr>
          <p:nvPr/>
        </p:nvPicPr>
        <p:blipFill rotWithShape="1">
          <a:blip r:embed="rId4">
            <a:extLst>
              <a:ext uri="{28A0092B-C50C-407E-A947-70E740481C1C}">
                <a14:useLocalDpi xmlns:a14="http://schemas.microsoft.com/office/drawing/2010/main" val="0"/>
              </a:ext>
            </a:extLst>
          </a:blip>
          <a:srcRect t="6234"/>
          <a:stretch/>
        </p:blipFill>
        <p:spPr>
          <a:xfrm>
            <a:off x="638616" y="907936"/>
            <a:ext cx="10914767" cy="5800759"/>
          </a:xfrm>
          <a:prstGeom prst="rect">
            <a:avLst/>
          </a:prstGeom>
        </p:spPr>
      </p:pic>
    </p:spTree>
    <p:extLst>
      <p:ext uri="{BB962C8B-B14F-4D97-AF65-F5344CB8AC3E}">
        <p14:creationId xmlns:p14="http://schemas.microsoft.com/office/powerpoint/2010/main" val="355052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a field with binoculars&#10;&#10;Description automatically generated">
            <a:extLst>
              <a:ext uri="{FF2B5EF4-FFF2-40B4-BE49-F238E27FC236}">
                <a16:creationId xmlns:a16="http://schemas.microsoft.com/office/drawing/2014/main" id="{F31F8B98-B63F-FE72-EF77-32DDD8D512C2}"/>
              </a:ext>
            </a:extLst>
          </p:cNvPr>
          <p:cNvPicPr>
            <a:picLocks noChangeAspect="1"/>
          </p:cNvPicPr>
          <p:nvPr/>
        </p:nvPicPr>
        <p:blipFill rotWithShape="1">
          <a:blip r:embed="rId3">
            <a:extLst>
              <a:ext uri="{28A0092B-C50C-407E-A947-70E740481C1C}">
                <a14:useLocalDpi xmlns:a14="http://schemas.microsoft.com/office/drawing/2010/main" val="0"/>
              </a:ext>
            </a:extLst>
          </a:blip>
          <a:srcRect t="23609" b="44447"/>
          <a:stretch/>
        </p:blipFill>
        <p:spPr>
          <a:xfrm>
            <a:off x="0" y="4242086"/>
            <a:ext cx="12192000" cy="2615913"/>
          </a:xfrm>
          <a:prstGeom prst="rect">
            <a:avLst/>
          </a:prstGeom>
        </p:spPr>
      </p:pic>
      <p:sp>
        <p:nvSpPr>
          <p:cNvPr id="8" name="Rectangle 7">
            <a:extLst>
              <a:ext uri="{FF2B5EF4-FFF2-40B4-BE49-F238E27FC236}">
                <a16:creationId xmlns:a16="http://schemas.microsoft.com/office/drawing/2014/main" id="{0E999018-1EA8-2314-C4C0-844A7BEEACDB}"/>
              </a:ext>
            </a:extLst>
          </p:cNvPr>
          <p:cNvSpPr/>
          <p:nvPr/>
        </p:nvSpPr>
        <p:spPr>
          <a:xfrm>
            <a:off x="-546343" y="3095383"/>
            <a:ext cx="12918926" cy="1146704"/>
          </a:xfrm>
          <a:prstGeom prst="rect">
            <a:avLst/>
          </a:prstGeom>
          <a:solidFill>
            <a:schemeClr val="bg1"/>
          </a:solidFill>
          <a:effectLst>
            <a:glow rad="1562100">
              <a:schemeClr val="bg1"/>
            </a:glow>
            <a:softEdge rad="190500"/>
          </a:effectLst>
        </p:spPr>
        <p:style>
          <a:lnRef idx="1">
            <a:schemeClr val="accent1"/>
          </a:lnRef>
          <a:fillRef idx="3">
            <a:schemeClr val="accent1"/>
          </a:fillRef>
          <a:effectRef idx="2">
            <a:schemeClr val="accent1"/>
          </a:effectRef>
          <a:fontRef idx="minor">
            <a:schemeClr val="lt1"/>
          </a:fontRef>
        </p:style>
        <p:txBody>
          <a:bodyPr anchor="ctr"/>
          <a:lstStyle/>
          <a:p>
            <a:pPr algn="ctr" defTabSz="913794">
              <a:defRPr/>
            </a:pPr>
            <a:endParaRPr lang="en-US"/>
          </a:p>
        </p:txBody>
      </p:sp>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2951348" y="149305"/>
            <a:ext cx="62893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Goals of VWL Bird Surveys</a:t>
            </a:r>
            <a:endParaRPr lang="en-US"/>
          </a:p>
        </p:txBody>
      </p:sp>
      <p:sp>
        <p:nvSpPr>
          <p:cNvPr id="4" name="TextBox 3">
            <a:extLst>
              <a:ext uri="{FF2B5EF4-FFF2-40B4-BE49-F238E27FC236}">
                <a16:creationId xmlns:a16="http://schemas.microsoft.com/office/drawing/2014/main" id="{643E2957-BCDB-842A-F550-005342B19B07}"/>
              </a:ext>
            </a:extLst>
          </p:cNvPr>
          <p:cNvSpPr txBox="1"/>
          <p:nvPr/>
        </p:nvSpPr>
        <p:spPr>
          <a:xfrm>
            <a:off x="1171074" y="1240686"/>
            <a:ext cx="9849852" cy="2031325"/>
          </a:xfrm>
          <a:prstGeom prst="rect">
            <a:avLst/>
          </a:prstGeom>
          <a:noFill/>
        </p:spPr>
        <p:txBody>
          <a:bodyPr wrap="square" rtlCol="0">
            <a:spAutoFit/>
          </a:bodyPr>
          <a:lstStyle/>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To advance our understanding of the relationship between grassland bird populations, habitat structure, and land management practices.</a:t>
            </a:r>
          </a:p>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Identify landscape features that correlate with the occurrence of target grassland species.</a:t>
            </a:r>
          </a:p>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Provide landowners and land managers with species lists specific to their properties and land management practices. </a:t>
            </a:r>
          </a:p>
          <a:p>
            <a:pPr marL="285750" indent="-285750">
              <a:buFont typeface="Arial" panose="020B0604020202020204" pitchFamily="34" charset="0"/>
              <a:buChar char="•"/>
            </a:pPr>
            <a:r>
              <a:rPr lang="en-US">
                <a:latin typeface="Quire Sans" panose="020B0502040400020003" pitchFamily="34" charset="0"/>
                <a:cs typeface="Quire Sans" panose="020B0502040400020003" pitchFamily="34" charset="0"/>
              </a:rPr>
              <a:t>Engage the community through use of volunteer naturalists on the importance of grassland bird conservation. </a:t>
            </a:r>
          </a:p>
        </p:txBody>
      </p:sp>
      <p:sp>
        <p:nvSpPr>
          <p:cNvPr id="5" name="TextBox 4">
            <a:extLst>
              <a:ext uri="{FF2B5EF4-FFF2-40B4-BE49-F238E27FC236}">
                <a16:creationId xmlns:a16="http://schemas.microsoft.com/office/drawing/2014/main" id="{520D5A20-5C45-608F-751D-E107718F4DAF}"/>
              </a:ext>
            </a:extLst>
          </p:cNvPr>
          <p:cNvSpPr txBox="1"/>
          <p:nvPr/>
        </p:nvSpPr>
        <p:spPr>
          <a:xfrm>
            <a:off x="1171074" y="3448639"/>
            <a:ext cx="9849852" cy="646331"/>
          </a:xfrm>
          <a:prstGeom prst="rect">
            <a:avLst/>
          </a:prstGeom>
          <a:noFill/>
        </p:spPr>
        <p:txBody>
          <a:bodyPr wrap="square" rtlCol="0">
            <a:spAutoFit/>
          </a:bodyPr>
          <a:lstStyle/>
          <a:p>
            <a:pPr algn="ctr"/>
            <a:r>
              <a:rPr lang="en-US" b="1">
                <a:latin typeface="Quire Sans" panose="020B0502040400020003" pitchFamily="34" charset="0"/>
                <a:cs typeface="Quire Sans" panose="020B0502040400020003" pitchFamily="34" charset="0"/>
              </a:rPr>
              <a:t>Without support from our incredible community scientist team, we would not be able to make as significant of an impact as we are. Thank you for all you do! </a:t>
            </a:r>
          </a:p>
        </p:txBody>
      </p:sp>
    </p:spTree>
    <p:extLst>
      <p:ext uri="{BB962C8B-B14F-4D97-AF65-F5344CB8AC3E}">
        <p14:creationId xmlns:p14="http://schemas.microsoft.com/office/powerpoint/2010/main" val="3064763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pic>
        <p:nvPicPr>
          <p:cNvPr id="6" name="Picture 5" descr="A white paper with black text&#10;&#10;Description automatically generated">
            <a:extLst>
              <a:ext uri="{FF2B5EF4-FFF2-40B4-BE49-F238E27FC236}">
                <a16:creationId xmlns:a16="http://schemas.microsoft.com/office/drawing/2014/main" id="{304DAF3A-0B88-2161-CD58-4A7A6BA32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015441"/>
            <a:ext cx="11430000" cy="2351315"/>
          </a:xfrm>
          <a:prstGeom prst="rect">
            <a:avLst/>
          </a:prstGeom>
        </p:spPr>
      </p:pic>
      <p:sp>
        <p:nvSpPr>
          <p:cNvPr id="8" name="TextBox 7">
            <a:extLst>
              <a:ext uri="{FF2B5EF4-FFF2-40B4-BE49-F238E27FC236}">
                <a16:creationId xmlns:a16="http://schemas.microsoft.com/office/drawing/2014/main" id="{2D5EDA7F-7A46-D3ED-F7B2-C9FD57A31A97}"/>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Tree>
    <p:extLst>
      <p:ext uri="{BB962C8B-B14F-4D97-AF65-F5344CB8AC3E}">
        <p14:creationId xmlns:p14="http://schemas.microsoft.com/office/powerpoint/2010/main" val="4292247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pic>
        <p:nvPicPr>
          <p:cNvPr id="6" name="Picture 5" descr="A white paper with black text&#10;&#10;Description automatically generated">
            <a:extLst>
              <a:ext uri="{FF2B5EF4-FFF2-40B4-BE49-F238E27FC236}">
                <a16:creationId xmlns:a16="http://schemas.microsoft.com/office/drawing/2014/main" id="{304DAF3A-0B88-2161-CD58-4A7A6BA32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015441"/>
            <a:ext cx="11430000" cy="2351315"/>
          </a:xfrm>
          <a:prstGeom prst="rect">
            <a:avLst/>
          </a:prstGeom>
        </p:spPr>
      </p:pic>
      <p:sp>
        <p:nvSpPr>
          <p:cNvPr id="3" name="Oval 2">
            <a:extLst>
              <a:ext uri="{FF2B5EF4-FFF2-40B4-BE49-F238E27FC236}">
                <a16:creationId xmlns:a16="http://schemas.microsoft.com/office/drawing/2014/main" id="{AC459800-3E4B-2698-2DDA-08BE52724F9E}"/>
              </a:ext>
            </a:extLst>
          </p:cNvPr>
          <p:cNvSpPr/>
          <p:nvPr/>
        </p:nvSpPr>
        <p:spPr>
          <a:xfrm>
            <a:off x="1580388" y="1814926"/>
            <a:ext cx="3835907" cy="275234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D9491B-8522-DB7A-DAE5-D5C7F768C30A}"/>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Tree>
    <p:extLst>
      <p:ext uri="{BB962C8B-B14F-4D97-AF65-F5344CB8AC3E}">
        <p14:creationId xmlns:p14="http://schemas.microsoft.com/office/powerpoint/2010/main" val="4277187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pic>
        <p:nvPicPr>
          <p:cNvPr id="6" name="Picture 5" descr="A white paper with black text&#10;&#10;Description automatically generated">
            <a:extLst>
              <a:ext uri="{FF2B5EF4-FFF2-40B4-BE49-F238E27FC236}">
                <a16:creationId xmlns:a16="http://schemas.microsoft.com/office/drawing/2014/main" id="{304DAF3A-0B88-2161-CD58-4A7A6BA32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015441"/>
            <a:ext cx="11430000" cy="2351315"/>
          </a:xfrm>
          <a:prstGeom prst="rect">
            <a:avLst/>
          </a:prstGeom>
        </p:spPr>
      </p:pic>
      <p:sp>
        <p:nvSpPr>
          <p:cNvPr id="3" name="Oval 2">
            <a:extLst>
              <a:ext uri="{FF2B5EF4-FFF2-40B4-BE49-F238E27FC236}">
                <a16:creationId xmlns:a16="http://schemas.microsoft.com/office/drawing/2014/main" id="{AC459800-3E4B-2698-2DDA-08BE52724F9E}"/>
              </a:ext>
            </a:extLst>
          </p:cNvPr>
          <p:cNvSpPr/>
          <p:nvPr/>
        </p:nvSpPr>
        <p:spPr>
          <a:xfrm>
            <a:off x="4817364" y="1878934"/>
            <a:ext cx="3835907" cy="275234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ABAB73B-F658-380F-1A53-25BE52880CFE}"/>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Tree>
    <p:extLst>
      <p:ext uri="{BB962C8B-B14F-4D97-AF65-F5344CB8AC3E}">
        <p14:creationId xmlns:p14="http://schemas.microsoft.com/office/powerpoint/2010/main" val="518677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1" name="Rectangle 10">
            <a:extLst>
              <a:ext uri="{FF2B5EF4-FFF2-40B4-BE49-F238E27FC236}">
                <a16:creationId xmlns:a16="http://schemas.microsoft.com/office/drawing/2014/main" id="{E221DF99-8823-DD62-D2B9-A757720EF17E}"/>
              </a:ext>
            </a:extLst>
          </p:cNvPr>
          <p:cNvSpPr/>
          <p:nvPr/>
        </p:nvSpPr>
        <p:spPr>
          <a:xfrm>
            <a:off x="438912" y="1688356"/>
            <a:ext cx="1463040" cy="51696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85779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0" name="Rectangle 9">
            <a:extLst>
              <a:ext uri="{FF2B5EF4-FFF2-40B4-BE49-F238E27FC236}">
                <a16:creationId xmlns:a16="http://schemas.microsoft.com/office/drawing/2014/main" id="{87E73F3C-724B-7F3D-313E-0E130777595E}"/>
              </a:ext>
            </a:extLst>
          </p:cNvPr>
          <p:cNvSpPr/>
          <p:nvPr/>
        </p:nvSpPr>
        <p:spPr>
          <a:xfrm>
            <a:off x="457200" y="3849624"/>
            <a:ext cx="4709160" cy="11521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25417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0" name="Rectangle 9">
            <a:extLst>
              <a:ext uri="{FF2B5EF4-FFF2-40B4-BE49-F238E27FC236}">
                <a16:creationId xmlns:a16="http://schemas.microsoft.com/office/drawing/2014/main" id="{87E73F3C-724B-7F3D-313E-0E130777595E}"/>
              </a:ext>
            </a:extLst>
          </p:cNvPr>
          <p:cNvSpPr/>
          <p:nvPr/>
        </p:nvSpPr>
        <p:spPr>
          <a:xfrm>
            <a:off x="1892968" y="1716505"/>
            <a:ext cx="3352800" cy="328526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38670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0" name="Rectangle 9">
            <a:extLst>
              <a:ext uri="{FF2B5EF4-FFF2-40B4-BE49-F238E27FC236}">
                <a16:creationId xmlns:a16="http://schemas.microsoft.com/office/drawing/2014/main" id="{87E73F3C-724B-7F3D-313E-0E130777595E}"/>
              </a:ext>
            </a:extLst>
          </p:cNvPr>
          <p:cNvSpPr/>
          <p:nvPr/>
        </p:nvSpPr>
        <p:spPr>
          <a:xfrm>
            <a:off x="3566160" y="3849624"/>
            <a:ext cx="1600200" cy="11521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454592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0" name="Rectangle 9">
            <a:extLst>
              <a:ext uri="{FF2B5EF4-FFF2-40B4-BE49-F238E27FC236}">
                <a16:creationId xmlns:a16="http://schemas.microsoft.com/office/drawing/2014/main" id="{87E73F3C-724B-7F3D-313E-0E130777595E}"/>
              </a:ext>
            </a:extLst>
          </p:cNvPr>
          <p:cNvSpPr/>
          <p:nvPr/>
        </p:nvSpPr>
        <p:spPr>
          <a:xfrm>
            <a:off x="429768" y="4903359"/>
            <a:ext cx="7982712" cy="5281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81144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0" name="Rectangle 9">
            <a:extLst>
              <a:ext uri="{FF2B5EF4-FFF2-40B4-BE49-F238E27FC236}">
                <a16:creationId xmlns:a16="http://schemas.microsoft.com/office/drawing/2014/main" id="{87E73F3C-724B-7F3D-313E-0E130777595E}"/>
              </a:ext>
            </a:extLst>
          </p:cNvPr>
          <p:cNvSpPr/>
          <p:nvPr/>
        </p:nvSpPr>
        <p:spPr>
          <a:xfrm>
            <a:off x="395097" y="6009783"/>
            <a:ext cx="7982712" cy="5281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864939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0" name="Rectangle 9">
            <a:extLst>
              <a:ext uri="{FF2B5EF4-FFF2-40B4-BE49-F238E27FC236}">
                <a16:creationId xmlns:a16="http://schemas.microsoft.com/office/drawing/2014/main" id="{87E73F3C-724B-7F3D-313E-0E130777595E}"/>
              </a:ext>
            </a:extLst>
          </p:cNvPr>
          <p:cNvSpPr/>
          <p:nvPr/>
        </p:nvSpPr>
        <p:spPr>
          <a:xfrm>
            <a:off x="332232" y="5282656"/>
            <a:ext cx="8089392" cy="5281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409470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4008-B30B-0615-522F-3AE9E695C050}"/>
              </a:ext>
            </a:extLst>
          </p:cNvPr>
          <p:cNvSpPr txBox="1"/>
          <p:nvPr/>
        </p:nvSpPr>
        <p:spPr>
          <a:xfrm>
            <a:off x="3785138" y="297816"/>
            <a:ext cx="46360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Goals of VWL Bird Surveys</a:t>
            </a:r>
            <a:endParaRPr lang="en-US"/>
          </a:p>
        </p:txBody>
      </p:sp>
      <p:pic>
        <p:nvPicPr>
          <p:cNvPr id="7" name="Picture 6">
            <a:extLst>
              <a:ext uri="{FF2B5EF4-FFF2-40B4-BE49-F238E27FC236}">
                <a16:creationId xmlns:a16="http://schemas.microsoft.com/office/drawing/2014/main" id="{E6AA4956-BF58-8595-840F-72154062CE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4005" y="-77724"/>
            <a:ext cx="9063990" cy="7013447"/>
          </a:xfrm>
          <a:prstGeom prst="rect">
            <a:avLst/>
          </a:prstGeom>
        </p:spPr>
      </p:pic>
    </p:spTree>
    <p:extLst>
      <p:ext uri="{BB962C8B-B14F-4D97-AF65-F5344CB8AC3E}">
        <p14:creationId xmlns:p14="http://schemas.microsoft.com/office/powerpoint/2010/main" val="197464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7" name="Picture 6" descr="A close-up of a table&#10;&#10;Description automatically generated">
            <a:extLst>
              <a:ext uri="{FF2B5EF4-FFF2-40B4-BE49-F238E27FC236}">
                <a16:creationId xmlns:a16="http://schemas.microsoft.com/office/drawing/2014/main" id="{4D2F25B5-94DE-DA56-FCE1-6D61A3C3B273}"/>
              </a:ext>
            </a:extLst>
          </p:cNvPr>
          <p:cNvPicPr>
            <a:picLocks noChangeAspect="1"/>
          </p:cNvPicPr>
          <p:nvPr/>
        </p:nvPicPr>
        <p:blipFill rotWithShape="1">
          <a:blip r:embed="rId5">
            <a:extLst>
              <a:ext uri="{28A0092B-C50C-407E-A947-70E740481C1C}">
                <a14:useLocalDpi xmlns:a14="http://schemas.microsoft.com/office/drawing/2010/main" val="0"/>
              </a:ext>
            </a:extLst>
          </a:blip>
          <a:srcRect b="39042"/>
          <a:stretch/>
        </p:blipFill>
        <p:spPr>
          <a:xfrm>
            <a:off x="228600" y="1575344"/>
            <a:ext cx="11734800" cy="5282656"/>
          </a:xfrm>
          <a:prstGeom prst="rect">
            <a:avLst/>
          </a:prstGeom>
        </p:spPr>
      </p:pic>
      <p:sp>
        <p:nvSpPr>
          <p:cNvPr id="10" name="Rectangle 9">
            <a:extLst>
              <a:ext uri="{FF2B5EF4-FFF2-40B4-BE49-F238E27FC236}">
                <a16:creationId xmlns:a16="http://schemas.microsoft.com/office/drawing/2014/main" id="{87E73F3C-724B-7F3D-313E-0E130777595E}"/>
              </a:ext>
            </a:extLst>
          </p:cNvPr>
          <p:cNvSpPr/>
          <p:nvPr/>
        </p:nvSpPr>
        <p:spPr>
          <a:xfrm>
            <a:off x="8366760" y="1688356"/>
            <a:ext cx="3291840" cy="509649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98705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ird in a field&#10;&#10;Description automatically generated">
            <a:extLst>
              <a:ext uri="{FF2B5EF4-FFF2-40B4-BE49-F238E27FC236}">
                <a16:creationId xmlns:a16="http://schemas.microsoft.com/office/drawing/2014/main" id="{9C1803CD-DA5D-7ACC-01A3-615E80966589}"/>
              </a:ext>
            </a:extLst>
          </p:cNvPr>
          <p:cNvPicPr>
            <a:picLocks noChangeAspect="1"/>
          </p:cNvPicPr>
          <p:nvPr/>
        </p:nvPicPr>
        <p:blipFill rotWithShape="1">
          <a:blip r:embed="rId3">
            <a:extLst>
              <a:ext uri="{28A0092B-C50C-407E-A947-70E740481C1C}">
                <a14:useLocalDpi xmlns:a14="http://schemas.microsoft.com/office/drawing/2010/main" val="0"/>
              </a:ext>
            </a:extLst>
          </a:blip>
          <a:srcRect t="-226" b="29350"/>
          <a:stretch/>
        </p:blipFill>
        <p:spPr>
          <a:xfrm>
            <a:off x="0" y="1097280"/>
            <a:ext cx="12192000" cy="5760720"/>
          </a:xfrm>
          <a:prstGeom prst="rect">
            <a:avLst/>
          </a:prstGeom>
        </p:spPr>
      </p:pic>
      <p:sp>
        <p:nvSpPr>
          <p:cNvPr id="6" name="Rectangle 5">
            <a:extLst>
              <a:ext uri="{FF2B5EF4-FFF2-40B4-BE49-F238E27FC236}">
                <a16:creationId xmlns:a16="http://schemas.microsoft.com/office/drawing/2014/main" id="{82D9AA6D-3C6F-FB43-3514-91C4863A884F}"/>
              </a:ext>
            </a:extLst>
          </p:cNvPr>
          <p:cNvSpPr/>
          <p:nvPr/>
        </p:nvSpPr>
        <p:spPr>
          <a:xfrm>
            <a:off x="-777240" y="80505"/>
            <a:ext cx="13487400" cy="1300416"/>
          </a:xfrm>
          <a:prstGeom prst="rect">
            <a:avLst/>
          </a:prstGeom>
          <a:solidFill>
            <a:schemeClr val="bg1"/>
          </a:solidFill>
          <a:effectLst>
            <a:glow rad="1562100">
              <a:schemeClr val="bg1"/>
            </a:glow>
            <a:softEdge rad="190500"/>
          </a:effectLst>
        </p:spPr>
        <p:style>
          <a:lnRef idx="1">
            <a:schemeClr val="accent1"/>
          </a:lnRef>
          <a:fillRef idx="3">
            <a:schemeClr val="accent1"/>
          </a:fillRef>
          <a:effectRef idx="2">
            <a:schemeClr val="accent1"/>
          </a:effectRef>
          <a:fontRef idx="minor">
            <a:schemeClr val="lt1"/>
          </a:fontRef>
        </p:style>
        <p:txBody>
          <a:bodyPr anchor="ctr"/>
          <a:lstStyle/>
          <a:p>
            <a:pPr algn="ctr" defTabSz="913794">
              <a:defRPr/>
            </a:pPr>
            <a:endParaRPr lang="en-US"/>
          </a:p>
        </p:txBody>
      </p:sp>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
        <p:nvSpPr>
          <p:cNvPr id="10" name="Speech Bubble: Rectangle with Corners Rounded 9">
            <a:extLst>
              <a:ext uri="{FF2B5EF4-FFF2-40B4-BE49-F238E27FC236}">
                <a16:creationId xmlns:a16="http://schemas.microsoft.com/office/drawing/2014/main" id="{048DCE1D-350C-75E2-B302-2C613AC1BD94}"/>
              </a:ext>
            </a:extLst>
          </p:cNvPr>
          <p:cNvSpPr/>
          <p:nvPr/>
        </p:nvSpPr>
        <p:spPr>
          <a:xfrm rot="1113207">
            <a:off x="6725030" y="2307784"/>
            <a:ext cx="1906905" cy="939481"/>
          </a:xfrm>
          <a:prstGeom prst="wedgeRoundRectCallout">
            <a:avLst>
              <a:gd name="adj1" fmla="val -44209"/>
              <a:gd name="adj2" fmla="val 118955"/>
              <a:gd name="adj3" fmla="val 1666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ED2EB70-EDA8-DA54-82C9-A7E0132CA446}"/>
              </a:ext>
            </a:extLst>
          </p:cNvPr>
          <p:cNvSpPr txBox="1"/>
          <p:nvPr/>
        </p:nvSpPr>
        <p:spPr>
          <a:xfrm rot="1103302">
            <a:off x="6795927" y="2515914"/>
            <a:ext cx="1901952" cy="523220"/>
          </a:xfrm>
          <a:prstGeom prst="rect">
            <a:avLst/>
          </a:prstGeom>
          <a:noFill/>
        </p:spPr>
        <p:txBody>
          <a:bodyPr wrap="square" rtlCol="0">
            <a:spAutoFit/>
          </a:bodyPr>
          <a:lstStyle/>
          <a:p>
            <a:r>
              <a:rPr lang="en-US" sz="2800">
                <a:latin typeface="Quire Sans" panose="020B0502040400020003" pitchFamily="34" charset="0"/>
                <a:cs typeface="Quire Sans" panose="020B0502040400020003" pitchFamily="34" charset="0"/>
              </a:rPr>
              <a:t>Time’s Up!</a:t>
            </a:r>
          </a:p>
        </p:txBody>
      </p:sp>
    </p:spTree>
    <p:extLst>
      <p:ext uri="{BB962C8B-B14F-4D97-AF65-F5344CB8AC3E}">
        <p14:creationId xmlns:p14="http://schemas.microsoft.com/office/powerpoint/2010/main" val="1914143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pic>
        <p:nvPicPr>
          <p:cNvPr id="7" name="Picture 6" descr="A close-up of a survey&#10;&#10;Description automatically generated">
            <a:extLst>
              <a:ext uri="{FF2B5EF4-FFF2-40B4-BE49-F238E27FC236}">
                <a16:creationId xmlns:a16="http://schemas.microsoft.com/office/drawing/2014/main" id="{36FDE9BF-06BE-B983-192A-D0CE3BCBE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44" y="1907561"/>
            <a:ext cx="11100311" cy="3491113"/>
          </a:xfrm>
          <a:prstGeom prst="rect">
            <a:avLst/>
          </a:prstGeom>
        </p:spPr>
      </p:pic>
      <p:sp>
        <p:nvSpPr>
          <p:cNvPr id="4" name="TextBox 3">
            <a:extLst>
              <a:ext uri="{FF2B5EF4-FFF2-40B4-BE49-F238E27FC236}">
                <a16:creationId xmlns:a16="http://schemas.microsoft.com/office/drawing/2014/main" id="{2ABAB73B-F658-380F-1A53-25BE52880CFE}"/>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Tree>
    <p:extLst>
      <p:ext uri="{BB962C8B-B14F-4D97-AF65-F5344CB8AC3E}">
        <p14:creationId xmlns:p14="http://schemas.microsoft.com/office/powerpoint/2010/main" val="2884055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pic>
        <p:nvPicPr>
          <p:cNvPr id="7" name="Picture 6" descr="A close-up of a survey&#10;&#10;Description automatically generated">
            <a:extLst>
              <a:ext uri="{FF2B5EF4-FFF2-40B4-BE49-F238E27FC236}">
                <a16:creationId xmlns:a16="http://schemas.microsoft.com/office/drawing/2014/main" id="{36FDE9BF-06BE-B983-192A-D0CE3BCBE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44" y="1907561"/>
            <a:ext cx="11100311" cy="3491113"/>
          </a:xfrm>
          <a:prstGeom prst="rect">
            <a:avLst/>
          </a:prstGeom>
        </p:spPr>
      </p:pic>
      <p:sp>
        <p:nvSpPr>
          <p:cNvPr id="4" name="TextBox 3">
            <a:extLst>
              <a:ext uri="{FF2B5EF4-FFF2-40B4-BE49-F238E27FC236}">
                <a16:creationId xmlns:a16="http://schemas.microsoft.com/office/drawing/2014/main" id="{2ABAB73B-F658-380F-1A53-25BE52880CFE}"/>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
        <p:nvSpPr>
          <p:cNvPr id="3" name="Rectangle 2">
            <a:extLst>
              <a:ext uri="{FF2B5EF4-FFF2-40B4-BE49-F238E27FC236}">
                <a16:creationId xmlns:a16="http://schemas.microsoft.com/office/drawing/2014/main" id="{FDF4D7D8-2113-D25C-FA3B-CC46C93765F0}"/>
              </a:ext>
            </a:extLst>
          </p:cNvPr>
          <p:cNvSpPr/>
          <p:nvPr/>
        </p:nvSpPr>
        <p:spPr>
          <a:xfrm>
            <a:off x="545844" y="1907561"/>
            <a:ext cx="3291840" cy="33776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113215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pic>
        <p:nvPicPr>
          <p:cNvPr id="7" name="Picture 6" descr="A close-up of a survey&#10;&#10;Description automatically generated">
            <a:extLst>
              <a:ext uri="{FF2B5EF4-FFF2-40B4-BE49-F238E27FC236}">
                <a16:creationId xmlns:a16="http://schemas.microsoft.com/office/drawing/2014/main" id="{36FDE9BF-06BE-B983-192A-D0CE3BCBE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44" y="1907561"/>
            <a:ext cx="11100311" cy="3491113"/>
          </a:xfrm>
          <a:prstGeom prst="rect">
            <a:avLst/>
          </a:prstGeom>
        </p:spPr>
      </p:pic>
      <p:sp>
        <p:nvSpPr>
          <p:cNvPr id="4" name="TextBox 3">
            <a:extLst>
              <a:ext uri="{FF2B5EF4-FFF2-40B4-BE49-F238E27FC236}">
                <a16:creationId xmlns:a16="http://schemas.microsoft.com/office/drawing/2014/main" id="{2ABAB73B-F658-380F-1A53-25BE52880CFE}"/>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
        <p:nvSpPr>
          <p:cNvPr id="3" name="Rectangle 2">
            <a:extLst>
              <a:ext uri="{FF2B5EF4-FFF2-40B4-BE49-F238E27FC236}">
                <a16:creationId xmlns:a16="http://schemas.microsoft.com/office/drawing/2014/main" id="{FDF4D7D8-2113-D25C-FA3B-CC46C93765F0}"/>
              </a:ext>
            </a:extLst>
          </p:cNvPr>
          <p:cNvSpPr/>
          <p:nvPr/>
        </p:nvSpPr>
        <p:spPr>
          <a:xfrm>
            <a:off x="3737100" y="1806977"/>
            <a:ext cx="5013708" cy="35916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279430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225DD5FF-623F-C72B-2E95-F80B5606247B}"/>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pic>
        <p:nvPicPr>
          <p:cNvPr id="7" name="Picture 6" descr="A close-up of a survey&#10;&#10;Description automatically generated">
            <a:extLst>
              <a:ext uri="{FF2B5EF4-FFF2-40B4-BE49-F238E27FC236}">
                <a16:creationId xmlns:a16="http://schemas.microsoft.com/office/drawing/2014/main" id="{36FDE9BF-06BE-B983-192A-D0CE3BCBE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44" y="1907561"/>
            <a:ext cx="11100311" cy="3491113"/>
          </a:xfrm>
          <a:prstGeom prst="rect">
            <a:avLst/>
          </a:prstGeom>
        </p:spPr>
      </p:pic>
      <p:sp>
        <p:nvSpPr>
          <p:cNvPr id="4" name="TextBox 3">
            <a:extLst>
              <a:ext uri="{FF2B5EF4-FFF2-40B4-BE49-F238E27FC236}">
                <a16:creationId xmlns:a16="http://schemas.microsoft.com/office/drawing/2014/main" id="{2ABAB73B-F658-380F-1A53-25BE52880CFE}"/>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sp>
        <p:nvSpPr>
          <p:cNvPr id="3" name="Rectangle 2">
            <a:extLst>
              <a:ext uri="{FF2B5EF4-FFF2-40B4-BE49-F238E27FC236}">
                <a16:creationId xmlns:a16="http://schemas.microsoft.com/office/drawing/2014/main" id="{FDF4D7D8-2113-D25C-FA3B-CC46C93765F0}"/>
              </a:ext>
            </a:extLst>
          </p:cNvPr>
          <p:cNvSpPr/>
          <p:nvPr/>
        </p:nvSpPr>
        <p:spPr>
          <a:xfrm>
            <a:off x="8535543" y="1806977"/>
            <a:ext cx="3110612" cy="35916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160296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FE52F-DD11-DEB0-4880-3EF81E3F0877}"/>
            </a:ext>
          </a:extLst>
        </p:cNvPr>
        <p:cNvGrpSpPr/>
        <p:nvPr/>
      </p:nvGrpSpPr>
      <p:grpSpPr>
        <a:xfrm>
          <a:off x="0" y="0"/>
          <a:ext cx="0" cy="0"/>
          <a:chOff x="0" y="0"/>
          <a:chExt cx="0" cy="0"/>
        </a:xfrm>
      </p:grpSpPr>
      <p:pic>
        <p:nvPicPr>
          <p:cNvPr id="9" name="Picture 8" descr="A field of grass and trees&#10;&#10;Description automatically generated">
            <a:extLst>
              <a:ext uri="{FF2B5EF4-FFF2-40B4-BE49-F238E27FC236}">
                <a16:creationId xmlns:a16="http://schemas.microsoft.com/office/drawing/2014/main" id="{B9682F36-8E77-7788-45BB-F34D980D4A37}"/>
              </a:ext>
            </a:extLst>
          </p:cNvPr>
          <p:cNvPicPr>
            <a:picLocks noChangeAspect="1"/>
          </p:cNvPicPr>
          <p:nvPr/>
        </p:nvPicPr>
        <p:blipFill rotWithShape="1">
          <a:blip r:embed="rId3">
            <a:extLst>
              <a:ext uri="{28A0092B-C50C-407E-A947-70E740481C1C}">
                <a14:useLocalDpi xmlns:a14="http://schemas.microsoft.com/office/drawing/2010/main" val="0"/>
              </a:ext>
            </a:extLst>
          </a:blip>
          <a:srcRect t="38741" b="27397"/>
          <a:stretch/>
        </p:blipFill>
        <p:spPr>
          <a:xfrm>
            <a:off x="0" y="4105656"/>
            <a:ext cx="12192000" cy="2752344"/>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15291FE9-632D-BBD6-60E5-5EC943FC22A2}"/>
              </a:ext>
            </a:extLst>
          </p:cNvPr>
          <p:cNvPicPr>
            <a:picLocks noChangeAspect="1"/>
          </p:cNvPicPr>
          <p:nvPr/>
        </p:nvPicPr>
        <p:blipFill>
          <a:blip r:embed="rId4"/>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EBB82364-A727-238B-E7D9-3AA71F0A668C}"/>
              </a:ext>
            </a:extLst>
          </p:cNvPr>
          <p:cNvSpPr txBox="1"/>
          <p:nvPr/>
        </p:nvSpPr>
        <p:spPr>
          <a:xfrm>
            <a:off x="3656457" y="149305"/>
            <a:ext cx="487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Point Count Methodology</a:t>
            </a:r>
            <a:endParaRPr lang="en-US"/>
          </a:p>
        </p:txBody>
      </p:sp>
      <p:pic>
        <p:nvPicPr>
          <p:cNvPr id="6" name="Picture 5">
            <a:extLst>
              <a:ext uri="{FF2B5EF4-FFF2-40B4-BE49-F238E27FC236}">
                <a16:creationId xmlns:a16="http://schemas.microsoft.com/office/drawing/2014/main" id="{377E7494-6094-053C-484C-899D5EBEA8A4}"/>
              </a:ext>
            </a:extLst>
          </p:cNvPr>
          <p:cNvPicPr>
            <a:picLocks noChangeAspect="1"/>
          </p:cNvPicPr>
          <p:nvPr/>
        </p:nvPicPr>
        <p:blipFill>
          <a:blip r:embed="rId5"/>
          <a:stretch>
            <a:fillRect/>
          </a:stretch>
        </p:blipFill>
        <p:spPr>
          <a:xfrm>
            <a:off x="0" y="1751698"/>
            <a:ext cx="12192000" cy="3354604"/>
          </a:xfrm>
          <a:prstGeom prst="rect">
            <a:avLst/>
          </a:prstGeom>
        </p:spPr>
      </p:pic>
      <p:sp>
        <p:nvSpPr>
          <p:cNvPr id="3" name="Rectangle 2">
            <a:extLst>
              <a:ext uri="{FF2B5EF4-FFF2-40B4-BE49-F238E27FC236}">
                <a16:creationId xmlns:a16="http://schemas.microsoft.com/office/drawing/2014/main" id="{5C4A263B-022D-E84A-1A0F-16249DC8996A}"/>
              </a:ext>
            </a:extLst>
          </p:cNvPr>
          <p:cNvSpPr/>
          <p:nvPr/>
        </p:nvSpPr>
        <p:spPr>
          <a:xfrm>
            <a:off x="8830818" y="1583140"/>
            <a:ext cx="3110612" cy="35916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01472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3"/>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Entering Data</a:t>
            </a:r>
            <a:endParaRPr lang="en-US"/>
          </a:p>
        </p:txBody>
      </p:sp>
      <p:pic>
        <p:nvPicPr>
          <p:cNvPr id="9" name="Picture 8">
            <a:extLst>
              <a:ext uri="{FF2B5EF4-FFF2-40B4-BE49-F238E27FC236}">
                <a16:creationId xmlns:a16="http://schemas.microsoft.com/office/drawing/2014/main" id="{3EFD1DB1-3A54-F83D-BEEC-95134E8DD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25991"/>
            <a:ext cx="9144000" cy="5836596"/>
          </a:xfrm>
          <a:prstGeom prst="rect">
            <a:avLst/>
          </a:prstGeom>
        </p:spPr>
      </p:pic>
    </p:spTree>
    <p:extLst>
      <p:ext uri="{BB962C8B-B14F-4D97-AF65-F5344CB8AC3E}">
        <p14:creationId xmlns:p14="http://schemas.microsoft.com/office/powerpoint/2010/main" val="1755389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3"/>
          <a:stretch>
            <a:fillRect/>
          </a:stretch>
        </p:blipFill>
        <p:spPr>
          <a:xfrm>
            <a:off x="156649" y="149305"/>
            <a:ext cx="2357888" cy="562312"/>
          </a:xfrm>
          <a:prstGeom prst="rect">
            <a:avLst/>
          </a:prstGeom>
        </p:spPr>
      </p:pic>
      <p:sp>
        <p:nvSpPr>
          <p:cNvPr id="4" name="TextBox 3">
            <a:extLst>
              <a:ext uri="{FF2B5EF4-FFF2-40B4-BE49-F238E27FC236}">
                <a16:creationId xmlns:a16="http://schemas.microsoft.com/office/drawing/2014/main" id="{9F871654-27D6-F196-2EBF-3A79DA0049C5}"/>
              </a:ext>
            </a:extLst>
          </p:cNvPr>
          <p:cNvSpPr txBox="1"/>
          <p:nvPr/>
        </p:nvSpPr>
        <p:spPr>
          <a:xfrm>
            <a:off x="3656457" y="149305"/>
            <a:ext cx="48790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Entering Data</a:t>
            </a:r>
            <a:endParaRPr lang="en-US"/>
          </a:p>
        </p:txBody>
      </p:sp>
      <p:pic>
        <p:nvPicPr>
          <p:cNvPr id="3" name="Picture 2" descr="A screenshot of a spreadsheet&#10;&#10;Description automatically generated">
            <a:extLst>
              <a:ext uri="{FF2B5EF4-FFF2-40B4-BE49-F238E27FC236}">
                <a16:creationId xmlns:a16="http://schemas.microsoft.com/office/drawing/2014/main" id="{9CAE0F8B-BEA1-7880-4884-543D12F7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584" y="925557"/>
            <a:ext cx="9398831" cy="5783138"/>
          </a:xfrm>
          <a:prstGeom prst="rect">
            <a:avLst/>
          </a:prstGeom>
        </p:spPr>
      </p:pic>
    </p:spTree>
    <p:extLst>
      <p:ext uri="{BB962C8B-B14F-4D97-AF65-F5344CB8AC3E}">
        <p14:creationId xmlns:p14="http://schemas.microsoft.com/office/powerpoint/2010/main" val="900555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ird perched on a post&#10;&#10;Description automatically generated">
            <a:extLst>
              <a:ext uri="{FF2B5EF4-FFF2-40B4-BE49-F238E27FC236}">
                <a16:creationId xmlns:a16="http://schemas.microsoft.com/office/drawing/2014/main" id="{30D0C833-C58B-AB17-B6F6-8A0FAF19113B}"/>
              </a:ext>
            </a:extLst>
          </p:cNvPr>
          <p:cNvPicPr>
            <a:picLocks noChangeAspect="1"/>
          </p:cNvPicPr>
          <p:nvPr/>
        </p:nvPicPr>
        <p:blipFill rotWithShape="1">
          <a:blip r:embed="rId3">
            <a:extLst>
              <a:ext uri="{28A0092B-C50C-407E-A947-70E740481C1C}">
                <a14:useLocalDpi xmlns:a14="http://schemas.microsoft.com/office/drawing/2010/main" val="0"/>
              </a:ext>
            </a:extLst>
          </a:blip>
          <a:srcRect l="15622" t="3370" r="4963" b="29624"/>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4230CF51-0D32-D03B-0988-ED9C86BA07A1}"/>
              </a:ext>
            </a:extLst>
          </p:cNvPr>
          <p:cNvSpPr/>
          <p:nvPr/>
        </p:nvSpPr>
        <p:spPr>
          <a:xfrm>
            <a:off x="1151022" y="2080557"/>
            <a:ext cx="3725316" cy="2263845"/>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3E2957-BCDB-842A-F550-005342B19B07}"/>
              </a:ext>
            </a:extLst>
          </p:cNvPr>
          <p:cNvSpPr txBox="1"/>
          <p:nvPr/>
        </p:nvSpPr>
        <p:spPr>
          <a:xfrm>
            <a:off x="1347875" y="2240979"/>
            <a:ext cx="3351999" cy="1938992"/>
          </a:xfrm>
          <a:prstGeom prst="rect">
            <a:avLst/>
          </a:prstGeom>
          <a:noFill/>
          <a:effectLst/>
        </p:spPr>
        <p:txBody>
          <a:bodyPr wrap="square" rtlCol="0">
            <a:spAutoFit/>
          </a:bodyPr>
          <a:lstStyle/>
          <a:p>
            <a:pPr marL="285750"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Song </a:t>
            </a:r>
          </a:p>
          <a:p>
            <a:pPr marL="285750"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Size and Shape</a:t>
            </a:r>
          </a:p>
          <a:p>
            <a:pPr marL="285750"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Color and Pattern</a:t>
            </a:r>
          </a:p>
          <a:p>
            <a:pPr marL="285750"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Behavior</a:t>
            </a:r>
          </a:p>
          <a:p>
            <a:pPr marL="285750"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Habitat</a:t>
            </a:r>
          </a:p>
        </p:txBody>
      </p:sp>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785138" y="297816"/>
            <a:ext cx="46360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Bird ID Tips</a:t>
            </a:r>
            <a:endParaRPr lang="en-US"/>
          </a:p>
        </p:txBody>
      </p:sp>
    </p:spTree>
    <p:extLst>
      <p:ext uri="{BB962C8B-B14F-4D97-AF65-F5344CB8AC3E}">
        <p14:creationId xmlns:p14="http://schemas.microsoft.com/office/powerpoint/2010/main" val="416217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4008-B30B-0615-522F-3AE9E695C050}"/>
              </a:ext>
            </a:extLst>
          </p:cNvPr>
          <p:cNvSpPr txBox="1"/>
          <p:nvPr/>
        </p:nvSpPr>
        <p:spPr>
          <a:xfrm>
            <a:off x="3785138" y="297816"/>
            <a:ext cx="46360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Goals of VWL Bird Surveys</a:t>
            </a:r>
            <a:endParaRPr lang="en-US"/>
          </a:p>
        </p:txBody>
      </p:sp>
      <p:pic>
        <p:nvPicPr>
          <p:cNvPr id="7" name="Picture 6" descr="A aerial view of a field&#10;&#10;Description automatically generated">
            <a:extLst>
              <a:ext uri="{FF2B5EF4-FFF2-40B4-BE49-F238E27FC236}">
                <a16:creationId xmlns:a16="http://schemas.microsoft.com/office/drawing/2014/main" id="{47227A49-6F8E-8F07-3E87-596B65F3E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499" y="-228600"/>
            <a:ext cx="8895002" cy="6858000"/>
          </a:xfrm>
          <a:prstGeom prst="rect">
            <a:avLst/>
          </a:prstGeom>
        </p:spPr>
      </p:pic>
      <p:sp>
        <p:nvSpPr>
          <p:cNvPr id="4" name="Rectangle 3">
            <a:extLst>
              <a:ext uri="{FF2B5EF4-FFF2-40B4-BE49-F238E27FC236}">
                <a16:creationId xmlns:a16="http://schemas.microsoft.com/office/drawing/2014/main" id="{886E6F9C-50C6-E37E-CFA9-705EF7D486D5}"/>
              </a:ext>
            </a:extLst>
          </p:cNvPr>
          <p:cNvSpPr/>
          <p:nvPr/>
        </p:nvSpPr>
        <p:spPr>
          <a:xfrm>
            <a:off x="-363463" y="5947741"/>
            <a:ext cx="12918926" cy="1146704"/>
          </a:xfrm>
          <a:prstGeom prst="rect">
            <a:avLst/>
          </a:prstGeom>
          <a:solidFill>
            <a:schemeClr val="bg1"/>
          </a:solidFill>
          <a:effectLst>
            <a:glow rad="1562100">
              <a:schemeClr val="bg1"/>
            </a:glow>
            <a:softEdge rad="190500"/>
          </a:effectLst>
        </p:spPr>
        <p:style>
          <a:lnRef idx="1">
            <a:schemeClr val="accent1"/>
          </a:lnRef>
          <a:fillRef idx="3">
            <a:schemeClr val="accent1"/>
          </a:fillRef>
          <a:effectRef idx="2">
            <a:schemeClr val="accent1"/>
          </a:effectRef>
          <a:fontRef idx="minor">
            <a:schemeClr val="lt1"/>
          </a:fontRef>
        </p:style>
        <p:txBody>
          <a:bodyPr anchor="ctr"/>
          <a:lstStyle/>
          <a:p>
            <a:pPr algn="ctr" defTabSz="913794">
              <a:defRPr/>
            </a:pPr>
            <a:endParaRPr lang="en-US"/>
          </a:p>
        </p:txBody>
      </p:sp>
      <p:sp>
        <p:nvSpPr>
          <p:cNvPr id="2" name="TextBox 1">
            <a:extLst>
              <a:ext uri="{FF2B5EF4-FFF2-40B4-BE49-F238E27FC236}">
                <a16:creationId xmlns:a16="http://schemas.microsoft.com/office/drawing/2014/main" id="{E36125FD-8E0E-B726-0750-BE66D25DACE1}"/>
              </a:ext>
            </a:extLst>
          </p:cNvPr>
          <p:cNvSpPr txBox="1"/>
          <p:nvPr/>
        </p:nvSpPr>
        <p:spPr>
          <a:xfrm>
            <a:off x="1188720" y="5749792"/>
            <a:ext cx="9802368" cy="923330"/>
          </a:xfrm>
          <a:prstGeom prst="rect">
            <a:avLst/>
          </a:prstGeom>
          <a:noFill/>
        </p:spPr>
        <p:txBody>
          <a:bodyPr wrap="square" rtlCol="0">
            <a:spAutoFit/>
          </a:bodyPr>
          <a:lstStyle/>
          <a:p>
            <a:pPr algn="ctr"/>
            <a:r>
              <a:rPr lang="en-US">
                <a:latin typeface="Quire Sans" panose="020B0502040400020003" pitchFamily="34" charset="0"/>
                <a:cs typeface="Quire Sans" panose="020B0502040400020003" pitchFamily="34" charset="0"/>
              </a:rPr>
              <a:t>Bird surveys are carried out using a point count method. Community scientists stand at predetermined points (labeled A, B, &amp; C) within survey fields and note every bird they see and hear within two distance bands (0 – 50m and between 50 – 100m) for a total of 10 minutes </a:t>
            </a:r>
          </a:p>
        </p:txBody>
      </p:sp>
    </p:spTree>
    <p:extLst>
      <p:ext uri="{BB962C8B-B14F-4D97-AF65-F5344CB8AC3E}">
        <p14:creationId xmlns:p14="http://schemas.microsoft.com/office/powerpoint/2010/main" val="373523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ird on a branch&#10;&#10;Description automatically generated">
            <a:extLst>
              <a:ext uri="{FF2B5EF4-FFF2-40B4-BE49-F238E27FC236}">
                <a16:creationId xmlns:a16="http://schemas.microsoft.com/office/drawing/2014/main" id="{E1A6F1E2-614B-A166-9470-33E4183C612F}"/>
              </a:ext>
            </a:extLst>
          </p:cNvPr>
          <p:cNvPicPr>
            <a:picLocks noChangeAspect="1"/>
          </p:cNvPicPr>
          <p:nvPr/>
        </p:nvPicPr>
        <p:blipFill rotWithShape="1">
          <a:blip r:embed="rId3">
            <a:extLst>
              <a:ext uri="{28A0092B-C50C-407E-A947-70E740481C1C}">
                <a14:useLocalDpi xmlns:a14="http://schemas.microsoft.com/office/drawing/2010/main" val="0"/>
              </a:ext>
            </a:extLst>
          </a:blip>
          <a:srcRect b="15615"/>
          <a:stretch/>
        </p:blipFill>
        <p:spPr>
          <a:xfrm>
            <a:off x="0" y="0"/>
            <a:ext cx="12192000" cy="6858000"/>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785138" y="297816"/>
            <a:ext cx="46360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Garamond"/>
                <a:ea typeface="Calibri"/>
                <a:cs typeface="Calibri"/>
              </a:rPr>
              <a:t>Bird ID Tips: Song</a:t>
            </a:r>
            <a:endParaRPr lang="en-US">
              <a:solidFill>
                <a:schemeClr val="bg1"/>
              </a:solidFill>
            </a:endParaRPr>
          </a:p>
        </p:txBody>
      </p:sp>
      <p:sp>
        <p:nvSpPr>
          <p:cNvPr id="7" name="Rectangle: Rounded Corners 6">
            <a:extLst>
              <a:ext uri="{FF2B5EF4-FFF2-40B4-BE49-F238E27FC236}">
                <a16:creationId xmlns:a16="http://schemas.microsoft.com/office/drawing/2014/main" id="{A9117A15-02A6-CC1C-991C-60195C09F246}"/>
              </a:ext>
            </a:extLst>
          </p:cNvPr>
          <p:cNvSpPr/>
          <p:nvPr/>
        </p:nvSpPr>
        <p:spPr>
          <a:xfrm>
            <a:off x="6423089" y="1828800"/>
            <a:ext cx="4435412" cy="3009900"/>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3E2957-BCDB-842A-F550-005342B19B07}"/>
              </a:ext>
            </a:extLst>
          </p:cNvPr>
          <p:cNvSpPr txBox="1"/>
          <p:nvPr/>
        </p:nvSpPr>
        <p:spPr>
          <a:xfrm>
            <a:off x="6423089" y="2179588"/>
            <a:ext cx="4636005" cy="2308324"/>
          </a:xfrm>
          <a:prstGeom prst="rect">
            <a:avLst/>
          </a:prstGeom>
          <a:noFill/>
        </p:spPr>
        <p:txBody>
          <a:bodyPr wrap="square" rtlCol="0">
            <a:spAutoFit/>
          </a:bodyPr>
          <a:lstStyle/>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Clear whistle or harsh/unmusical?</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Descending or rising?</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Low or high frequency?</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Note repetition or new notes?</a:t>
            </a:r>
          </a:p>
        </p:txBody>
      </p:sp>
    </p:spTree>
    <p:extLst>
      <p:ext uri="{BB962C8B-B14F-4D97-AF65-F5344CB8AC3E}">
        <p14:creationId xmlns:p14="http://schemas.microsoft.com/office/powerpoint/2010/main" val="3987650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3"/>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785138" y="297816"/>
            <a:ext cx="46360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Bird ID Tips: Size &amp; Shape</a:t>
            </a:r>
            <a:endParaRPr lang="en-US"/>
          </a:p>
        </p:txBody>
      </p:sp>
      <p:pic>
        <p:nvPicPr>
          <p:cNvPr id="11" name="Picture 10" descr="A bird on a skateboard&#10;&#10;Description automatically generated">
            <a:extLst>
              <a:ext uri="{FF2B5EF4-FFF2-40B4-BE49-F238E27FC236}">
                <a16:creationId xmlns:a16="http://schemas.microsoft.com/office/drawing/2014/main" id="{D2F7C908-C9F4-75FF-1D0E-F7444A507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55" y="4751360"/>
            <a:ext cx="5169011" cy="1546312"/>
          </a:xfrm>
          <a:prstGeom prst="rect">
            <a:avLst/>
          </a:prstGeom>
        </p:spPr>
      </p:pic>
      <p:pic>
        <p:nvPicPr>
          <p:cNvPr id="13" name="Picture 3" descr="A picture containing diagram&#10;&#10;Description automatically generated">
            <a:extLst>
              <a:ext uri="{FF2B5EF4-FFF2-40B4-BE49-F238E27FC236}">
                <a16:creationId xmlns:a16="http://schemas.microsoft.com/office/drawing/2014/main" id="{972F0164-6DFA-869E-B36F-D7F55EF8D7B5}"/>
              </a:ext>
            </a:extLst>
          </p:cNvPr>
          <p:cNvPicPr>
            <a:picLocks noChangeAspect="1"/>
          </p:cNvPicPr>
          <p:nvPr/>
        </p:nvPicPr>
        <p:blipFill rotWithShape="1">
          <a:blip r:embed="rId5"/>
          <a:srcRect t="9677" r="199" b="19677"/>
          <a:stretch/>
        </p:blipFill>
        <p:spPr>
          <a:xfrm>
            <a:off x="7768512" y="1538107"/>
            <a:ext cx="3354015" cy="1462182"/>
          </a:xfrm>
          <a:prstGeom prst="rect">
            <a:avLst/>
          </a:prstGeom>
        </p:spPr>
      </p:pic>
      <p:pic>
        <p:nvPicPr>
          <p:cNvPr id="15" name="Picture 14" descr="A bird on a bird feeder&#10;&#10;Description automatically generated">
            <a:extLst>
              <a:ext uri="{FF2B5EF4-FFF2-40B4-BE49-F238E27FC236}">
                <a16:creationId xmlns:a16="http://schemas.microsoft.com/office/drawing/2014/main" id="{ECDC57EF-40F7-083C-417D-9661E6EFF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4322" y="3007862"/>
            <a:ext cx="2431198" cy="3066240"/>
          </a:xfrm>
          <a:prstGeom prst="rect">
            <a:avLst/>
          </a:prstGeom>
        </p:spPr>
      </p:pic>
      <p:pic>
        <p:nvPicPr>
          <p:cNvPr id="17" name="Picture 16" descr="A bird on a bird feeder&#10;&#10;Description automatically generated">
            <a:extLst>
              <a:ext uri="{FF2B5EF4-FFF2-40B4-BE49-F238E27FC236}">
                <a16:creationId xmlns:a16="http://schemas.microsoft.com/office/drawing/2014/main" id="{C954A566-3715-7F5F-0554-A1BE229CE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0576" y="3007862"/>
            <a:ext cx="2128369" cy="3066241"/>
          </a:xfrm>
          <a:prstGeom prst="rect">
            <a:avLst/>
          </a:prstGeom>
        </p:spPr>
      </p:pic>
      <p:sp>
        <p:nvSpPr>
          <p:cNvPr id="18" name="TextBox 17">
            <a:extLst>
              <a:ext uri="{FF2B5EF4-FFF2-40B4-BE49-F238E27FC236}">
                <a16:creationId xmlns:a16="http://schemas.microsoft.com/office/drawing/2014/main" id="{B917330D-4E24-E506-F2D0-403B718D4F2C}"/>
              </a:ext>
            </a:extLst>
          </p:cNvPr>
          <p:cNvSpPr txBox="1"/>
          <p:nvPr/>
        </p:nvSpPr>
        <p:spPr>
          <a:xfrm>
            <a:off x="312181" y="2274838"/>
            <a:ext cx="4449742" cy="2308324"/>
          </a:xfrm>
          <a:prstGeom prst="rect">
            <a:avLst/>
          </a:prstGeom>
          <a:noFill/>
        </p:spPr>
        <p:txBody>
          <a:bodyPr wrap="square" rtlCol="0">
            <a:spAutoFit/>
          </a:bodyPr>
          <a:lstStyle/>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Place bird into size category </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Squat, stocky, tall or thin?</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Crest on head?</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Focus on size and shape of bill, tail or feet</a:t>
            </a:r>
          </a:p>
        </p:txBody>
      </p:sp>
      <p:sp>
        <p:nvSpPr>
          <p:cNvPr id="19" name="TextBox 18">
            <a:extLst>
              <a:ext uri="{FF2B5EF4-FFF2-40B4-BE49-F238E27FC236}">
                <a16:creationId xmlns:a16="http://schemas.microsoft.com/office/drawing/2014/main" id="{37A55CAD-CAF9-A2C4-F51D-CDC5CC6DF43A}"/>
              </a:ext>
            </a:extLst>
          </p:cNvPr>
          <p:cNvSpPr txBox="1"/>
          <p:nvPr/>
        </p:nvSpPr>
        <p:spPr>
          <a:xfrm>
            <a:off x="7014322" y="6031509"/>
            <a:ext cx="2431198" cy="369332"/>
          </a:xfrm>
          <a:prstGeom prst="rect">
            <a:avLst/>
          </a:prstGeom>
          <a:noFill/>
        </p:spPr>
        <p:txBody>
          <a:bodyPr wrap="square" rtlCol="0">
            <a:spAutoFit/>
          </a:bodyPr>
          <a:lstStyle/>
          <a:p>
            <a:pPr algn="ctr"/>
            <a:r>
              <a:rPr lang="en-US"/>
              <a:t>Downy Woodpecker</a:t>
            </a:r>
          </a:p>
        </p:txBody>
      </p:sp>
      <p:sp>
        <p:nvSpPr>
          <p:cNvPr id="20" name="TextBox 19">
            <a:extLst>
              <a:ext uri="{FF2B5EF4-FFF2-40B4-BE49-F238E27FC236}">
                <a16:creationId xmlns:a16="http://schemas.microsoft.com/office/drawing/2014/main" id="{AF5E572D-DC20-3922-E4E6-4124F97D99B5}"/>
              </a:ext>
            </a:extLst>
          </p:cNvPr>
          <p:cNvSpPr txBox="1"/>
          <p:nvPr/>
        </p:nvSpPr>
        <p:spPr>
          <a:xfrm>
            <a:off x="9500576" y="6050600"/>
            <a:ext cx="2128369" cy="369332"/>
          </a:xfrm>
          <a:prstGeom prst="rect">
            <a:avLst/>
          </a:prstGeom>
          <a:noFill/>
        </p:spPr>
        <p:txBody>
          <a:bodyPr wrap="square" rtlCol="0">
            <a:spAutoFit/>
          </a:bodyPr>
          <a:lstStyle/>
          <a:p>
            <a:pPr algn="ctr"/>
            <a:r>
              <a:rPr lang="en-US"/>
              <a:t>Hairy Woodpecker</a:t>
            </a:r>
          </a:p>
        </p:txBody>
      </p:sp>
    </p:spTree>
    <p:extLst>
      <p:ext uri="{BB962C8B-B14F-4D97-AF65-F5344CB8AC3E}">
        <p14:creationId xmlns:p14="http://schemas.microsoft.com/office/powerpoint/2010/main" val="711166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yellow bird on a branch&#10;&#10;Description automatically generated">
            <a:extLst>
              <a:ext uri="{FF2B5EF4-FFF2-40B4-BE49-F238E27FC236}">
                <a16:creationId xmlns:a16="http://schemas.microsoft.com/office/drawing/2014/main" id="{0EA21A2C-B9DC-5C46-6B12-4A21EC4E78D9}"/>
              </a:ext>
            </a:extLst>
          </p:cNvPr>
          <p:cNvPicPr>
            <a:picLocks noChangeAspect="1"/>
          </p:cNvPicPr>
          <p:nvPr/>
        </p:nvPicPr>
        <p:blipFill rotWithShape="1">
          <a:blip r:embed="rId3">
            <a:extLst>
              <a:ext uri="{28A0092B-C50C-407E-A947-70E740481C1C}">
                <a14:useLocalDpi xmlns:a14="http://schemas.microsoft.com/office/drawing/2010/main" val="0"/>
              </a:ext>
            </a:extLst>
          </a:blip>
          <a:srcRect l="1802" t="1024" r="1802" b="17630"/>
          <a:stretch/>
        </p:blipFill>
        <p:spPr>
          <a:xfrm flipH="1">
            <a:off x="0" y="0"/>
            <a:ext cx="12192000" cy="6858000"/>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483647" y="242629"/>
            <a:ext cx="46360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Garamond"/>
                <a:ea typeface="Calibri"/>
                <a:cs typeface="Calibri"/>
              </a:rPr>
              <a:t>Bird ID Tips: Color &amp; Pattern</a:t>
            </a:r>
            <a:endParaRPr lang="en-US">
              <a:solidFill>
                <a:schemeClr val="bg1"/>
              </a:solidFill>
            </a:endParaRPr>
          </a:p>
        </p:txBody>
      </p:sp>
      <p:sp>
        <p:nvSpPr>
          <p:cNvPr id="24" name="Rectangle: Rounded Corners 23">
            <a:extLst>
              <a:ext uri="{FF2B5EF4-FFF2-40B4-BE49-F238E27FC236}">
                <a16:creationId xmlns:a16="http://schemas.microsoft.com/office/drawing/2014/main" id="{E9539D4B-D39E-0578-0879-63A8C33D285F}"/>
              </a:ext>
            </a:extLst>
          </p:cNvPr>
          <p:cNvSpPr/>
          <p:nvPr/>
        </p:nvSpPr>
        <p:spPr>
          <a:xfrm>
            <a:off x="156649" y="1566068"/>
            <a:ext cx="4435412" cy="3009900"/>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3E2957-BCDB-842A-F550-005342B19B07}"/>
              </a:ext>
            </a:extLst>
          </p:cNvPr>
          <p:cNvSpPr txBox="1"/>
          <p:nvPr/>
        </p:nvSpPr>
        <p:spPr>
          <a:xfrm>
            <a:off x="156649" y="1732190"/>
            <a:ext cx="3946358" cy="2677656"/>
          </a:xfrm>
          <a:prstGeom prst="rect">
            <a:avLst/>
          </a:prstGeom>
          <a:noFill/>
        </p:spPr>
        <p:txBody>
          <a:bodyPr wrap="square" rtlCol="0">
            <a:spAutoFit/>
          </a:bodyPr>
          <a:lstStyle/>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What are primary colors of bird?</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Colors of bill, legs and feet?</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Does bird have wing bars, eye stripes, streaks, or spots?</a:t>
            </a:r>
          </a:p>
        </p:txBody>
      </p:sp>
    </p:spTree>
    <p:extLst>
      <p:ext uri="{BB962C8B-B14F-4D97-AF65-F5344CB8AC3E}">
        <p14:creationId xmlns:p14="http://schemas.microsoft.com/office/powerpoint/2010/main" val="3385140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ird flying in the sky&#10;&#10;Description automatically generated">
            <a:extLst>
              <a:ext uri="{FF2B5EF4-FFF2-40B4-BE49-F238E27FC236}">
                <a16:creationId xmlns:a16="http://schemas.microsoft.com/office/drawing/2014/main" id="{CAF39037-0F67-07CB-238B-3937EBACE674}"/>
              </a:ext>
            </a:extLst>
          </p:cNvPr>
          <p:cNvPicPr>
            <a:picLocks noChangeAspect="1"/>
          </p:cNvPicPr>
          <p:nvPr/>
        </p:nvPicPr>
        <p:blipFill rotWithShape="1">
          <a:blip r:embed="rId3">
            <a:extLst>
              <a:ext uri="{28A0092B-C50C-407E-A947-70E740481C1C}">
                <a14:useLocalDpi xmlns:a14="http://schemas.microsoft.com/office/drawing/2010/main" val="0"/>
              </a:ext>
            </a:extLst>
          </a:blip>
          <a:srcRect l="476" t="1621" r="1" b="1621"/>
          <a:stretch/>
        </p:blipFill>
        <p:spPr>
          <a:xfrm>
            <a:off x="3371850" y="-1"/>
            <a:ext cx="8820150" cy="6858001"/>
          </a:xfrm>
          <a:prstGeom prst="rect">
            <a:avLst/>
          </a:prstGeom>
        </p:spPr>
      </p:pic>
      <p:sp>
        <p:nvSpPr>
          <p:cNvPr id="11" name="Rectangle 10">
            <a:extLst>
              <a:ext uri="{FF2B5EF4-FFF2-40B4-BE49-F238E27FC236}">
                <a16:creationId xmlns:a16="http://schemas.microsoft.com/office/drawing/2014/main" id="{C9D4CE4F-D8ED-4982-198F-EBA323D6A599}"/>
              </a:ext>
            </a:extLst>
          </p:cNvPr>
          <p:cNvSpPr/>
          <p:nvPr/>
        </p:nvSpPr>
        <p:spPr>
          <a:xfrm rot="16200000">
            <a:off x="-3768744" y="4119105"/>
            <a:ext cx="13487400" cy="1300416"/>
          </a:xfrm>
          <a:prstGeom prst="rect">
            <a:avLst/>
          </a:prstGeom>
          <a:solidFill>
            <a:schemeClr val="bg1"/>
          </a:solidFill>
          <a:effectLst>
            <a:glow rad="1562100">
              <a:schemeClr val="bg1"/>
            </a:glow>
            <a:softEdge rad="190500"/>
          </a:effectLst>
        </p:spPr>
        <p:style>
          <a:lnRef idx="1">
            <a:schemeClr val="accent1"/>
          </a:lnRef>
          <a:fillRef idx="3">
            <a:schemeClr val="accent1"/>
          </a:fillRef>
          <a:effectRef idx="2">
            <a:schemeClr val="accent1"/>
          </a:effectRef>
          <a:fontRef idx="minor">
            <a:schemeClr val="lt1"/>
          </a:fontRef>
        </p:style>
        <p:txBody>
          <a:bodyPr anchor="ctr"/>
          <a:lstStyle/>
          <a:p>
            <a:pPr algn="ctr" defTabSz="913794">
              <a:defRPr/>
            </a:pPr>
            <a:endParaRPr lang="en-US"/>
          </a:p>
        </p:txBody>
      </p:sp>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785138" y="297816"/>
            <a:ext cx="46360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Bird ID Tips: Behavior</a:t>
            </a:r>
            <a:endParaRPr lang="en-US"/>
          </a:p>
        </p:txBody>
      </p:sp>
      <p:sp>
        <p:nvSpPr>
          <p:cNvPr id="7" name="Rectangle: Rounded Corners 6">
            <a:extLst>
              <a:ext uri="{FF2B5EF4-FFF2-40B4-BE49-F238E27FC236}">
                <a16:creationId xmlns:a16="http://schemas.microsoft.com/office/drawing/2014/main" id="{A9117A15-02A6-CC1C-991C-60195C09F246}"/>
              </a:ext>
            </a:extLst>
          </p:cNvPr>
          <p:cNvSpPr/>
          <p:nvPr/>
        </p:nvSpPr>
        <p:spPr>
          <a:xfrm>
            <a:off x="334230" y="1483896"/>
            <a:ext cx="3725316" cy="2263845"/>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3E2957-BCDB-842A-F550-005342B19B07}"/>
              </a:ext>
            </a:extLst>
          </p:cNvPr>
          <p:cNvSpPr txBox="1"/>
          <p:nvPr/>
        </p:nvSpPr>
        <p:spPr>
          <a:xfrm>
            <a:off x="156649" y="2459503"/>
            <a:ext cx="3770856" cy="1938992"/>
          </a:xfrm>
          <a:prstGeom prst="rect">
            <a:avLst/>
          </a:prstGeom>
          <a:noFill/>
        </p:spPr>
        <p:txBody>
          <a:bodyPr wrap="square" rtlCol="0">
            <a:spAutoFit/>
          </a:bodyPr>
          <a:lstStyle/>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How does it move through the landscape?</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Is it soaring in the sky or flitting in a tree?</a:t>
            </a:r>
          </a:p>
        </p:txBody>
      </p:sp>
    </p:spTree>
    <p:extLst>
      <p:ext uri="{BB962C8B-B14F-4D97-AF65-F5344CB8AC3E}">
        <p14:creationId xmlns:p14="http://schemas.microsoft.com/office/powerpoint/2010/main" val="971174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the world&#10;&#10;Description automatically generated">
            <a:extLst>
              <a:ext uri="{FF2B5EF4-FFF2-40B4-BE49-F238E27FC236}">
                <a16:creationId xmlns:a16="http://schemas.microsoft.com/office/drawing/2014/main" id="{A4253F78-9374-8C66-5FF2-041057D4B6F0}"/>
              </a:ext>
            </a:extLst>
          </p:cNvPr>
          <p:cNvPicPr>
            <a:picLocks noChangeAspect="1"/>
          </p:cNvPicPr>
          <p:nvPr/>
        </p:nvPicPr>
        <p:blipFill rotWithShape="1">
          <a:blip r:embed="rId3">
            <a:extLst>
              <a:ext uri="{28A0092B-C50C-407E-A947-70E740481C1C}">
                <a14:useLocalDpi xmlns:a14="http://schemas.microsoft.com/office/drawing/2010/main" val="0"/>
              </a:ext>
            </a:extLst>
          </a:blip>
          <a:srcRect r="9739"/>
          <a:stretch/>
        </p:blipFill>
        <p:spPr>
          <a:xfrm>
            <a:off x="7543801" y="213184"/>
            <a:ext cx="4648200" cy="6540375"/>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283219" y="312857"/>
            <a:ext cx="394635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Bird ID Tips: Range/Season/Habitat</a:t>
            </a:r>
            <a:endParaRPr lang="en-US"/>
          </a:p>
        </p:txBody>
      </p:sp>
      <p:sp>
        <p:nvSpPr>
          <p:cNvPr id="7" name="Rectangle: Rounded Corners 6">
            <a:extLst>
              <a:ext uri="{FF2B5EF4-FFF2-40B4-BE49-F238E27FC236}">
                <a16:creationId xmlns:a16="http://schemas.microsoft.com/office/drawing/2014/main" id="{A9117A15-02A6-CC1C-991C-60195C09F246}"/>
              </a:ext>
            </a:extLst>
          </p:cNvPr>
          <p:cNvSpPr/>
          <p:nvPr/>
        </p:nvSpPr>
        <p:spPr>
          <a:xfrm>
            <a:off x="6636019" y="3450828"/>
            <a:ext cx="3725316" cy="27785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3E2957-BCDB-842A-F550-005342B19B07}"/>
              </a:ext>
            </a:extLst>
          </p:cNvPr>
          <p:cNvSpPr txBox="1"/>
          <p:nvPr/>
        </p:nvSpPr>
        <p:spPr>
          <a:xfrm>
            <a:off x="6525498" y="3633857"/>
            <a:ext cx="3946358" cy="2308324"/>
          </a:xfrm>
          <a:prstGeom prst="rect">
            <a:avLst/>
          </a:prstGeom>
          <a:noFill/>
        </p:spPr>
        <p:txBody>
          <a:bodyPr wrap="square" rtlCol="0">
            <a:spAutoFit/>
          </a:bodyPr>
          <a:lstStyle/>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What habitat are you in, grassland, forest, wetland or urban?</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Are you in the birds expected range?</a:t>
            </a:r>
          </a:p>
          <a:p>
            <a:pPr marL="742950" lvl="1" indent="-285750">
              <a:buFont typeface="Arial" panose="020B0604020202020204" pitchFamily="34" charset="0"/>
              <a:buChar char="•"/>
            </a:pPr>
            <a:r>
              <a:rPr lang="en-US" sz="2400">
                <a:latin typeface="Quire Sans" panose="020B0502040400020003" pitchFamily="34" charset="0"/>
                <a:cs typeface="Quire Sans" panose="020B0502040400020003" pitchFamily="34" charset="0"/>
              </a:rPr>
              <a:t>What time of year is it?</a:t>
            </a:r>
          </a:p>
        </p:txBody>
      </p:sp>
      <p:pic>
        <p:nvPicPr>
          <p:cNvPr id="6" name="Picture 5" descr="A parrot on a tree branch&#10;&#10;Description automatically generated">
            <a:extLst>
              <a:ext uri="{FF2B5EF4-FFF2-40B4-BE49-F238E27FC236}">
                <a16:creationId xmlns:a16="http://schemas.microsoft.com/office/drawing/2014/main" id="{ACE4533E-A625-1C52-0D51-6031A3E1D8DA}"/>
              </a:ext>
            </a:extLst>
          </p:cNvPr>
          <p:cNvPicPr>
            <a:picLocks noChangeAspect="1"/>
          </p:cNvPicPr>
          <p:nvPr/>
        </p:nvPicPr>
        <p:blipFill rotWithShape="1">
          <a:blip r:embed="rId5">
            <a:extLst>
              <a:ext uri="{28A0092B-C50C-407E-A947-70E740481C1C}">
                <a14:useLocalDpi xmlns:a14="http://schemas.microsoft.com/office/drawing/2010/main" val="0"/>
              </a:ext>
            </a:extLst>
          </a:blip>
          <a:srcRect l="14260" t="20628" r="8996" b="2627"/>
          <a:stretch/>
        </p:blipFill>
        <p:spPr>
          <a:xfrm>
            <a:off x="3283219" y="4637534"/>
            <a:ext cx="3352800" cy="2235200"/>
          </a:xfrm>
          <a:prstGeom prst="rect">
            <a:avLst/>
          </a:prstGeom>
        </p:spPr>
      </p:pic>
      <p:pic>
        <p:nvPicPr>
          <p:cNvPr id="9" name="Picture 8" descr="A bird perched on a fence post&#10;&#10;Description automatically generated">
            <a:extLst>
              <a:ext uri="{FF2B5EF4-FFF2-40B4-BE49-F238E27FC236}">
                <a16:creationId xmlns:a16="http://schemas.microsoft.com/office/drawing/2014/main" id="{47F589AF-3052-1E9A-ACF3-B9CBD5B83BAB}"/>
              </a:ext>
            </a:extLst>
          </p:cNvPr>
          <p:cNvPicPr>
            <a:picLocks noChangeAspect="1"/>
          </p:cNvPicPr>
          <p:nvPr/>
        </p:nvPicPr>
        <p:blipFill rotWithShape="1">
          <a:blip r:embed="rId6">
            <a:extLst>
              <a:ext uri="{28A0092B-C50C-407E-A947-70E740481C1C}">
                <a14:useLocalDpi xmlns:a14="http://schemas.microsoft.com/office/drawing/2010/main" val="0"/>
              </a:ext>
            </a:extLst>
          </a:blip>
          <a:srcRect l="28569" t="22345" r="34720" b="40946"/>
          <a:stretch/>
        </p:blipFill>
        <p:spPr>
          <a:xfrm>
            <a:off x="0" y="2402334"/>
            <a:ext cx="3352800" cy="2235200"/>
          </a:xfrm>
          <a:prstGeom prst="rect">
            <a:avLst/>
          </a:prstGeom>
        </p:spPr>
      </p:pic>
      <p:pic>
        <p:nvPicPr>
          <p:cNvPr id="11" name="Picture 10" descr="A couple of ducks standing on a log in water&#10;&#10;Description automatically generated">
            <a:extLst>
              <a:ext uri="{FF2B5EF4-FFF2-40B4-BE49-F238E27FC236}">
                <a16:creationId xmlns:a16="http://schemas.microsoft.com/office/drawing/2014/main" id="{0418F61A-4199-F257-9AAF-819AE5910576}"/>
              </a:ext>
            </a:extLst>
          </p:cNvPr>
          <p:cNvPicPr>
            <a:picLocks noChangeAspect="1"/>
          </p:cNvPicPr>
          <p:nvPr/>
        </p:nvPicPr>
        <p:blipFill rotWithShape="1">
          <a:blip r:embed="rId7">
            <a:extLst>
              <a:ext uri="{28A0092B-C50C-407E-A947-70E740481C1C}">
                <a14:useLocalDpi xmlns:a14="http://schemas.microsoft.com/office/drawing/2010/main" val="0"/>
              </a:ext>
            </a:extLst>
          </a:blip>
          <a:srcRect l="13913" t="13913"/>
          <a:stretch/>
        </p:blipFill>
        <p:spPr>
          <a:xfrm>
            <a:off x="0" y="4637534"/>
            <a:ext cx="3352800" cy="2235200"/>
          </a:xfrm>
          <a:prstGeom prst="rect">
            <a:avLst/>
          </a:prstGeom>
        </p:spPr>
      </p:pic>
      <p:pic>
        <p:nvPicPr>
          <p:cNvPr id="13" name="Picture 12" descr="A bird perched on a branch&#10;&#10;Description automatically generated">
            <a:extLst>
              <a:ext uri="{FF2B5EF4-FFF2-40B4-BE49-F238E27FC236}">
                <a16:creationId xmlns:a16="http://schemas.microsoft.com/office/drawing/2014/main" id="{179CCFAE-11CE-B39E-2FD4-81CDB2678312}"/>
              </a:ext>
            </a:extLst>
          </p:cNvPr>
          <p:cNvPicPr>
            <a:picLocks noChangeAspect="1"/>
          </p:cNvPicPr>
          <p:nvPr/>
        </p:nvPicPr>
        <p:blipFill rotWithShape="1">
          <a:blip r:embed="rId8">
            <a:extLst>
              <a:ext uri="{28A0092B-C50C-407E-A947-70E740481C1C}">
                <a14:useLocalDpi xmlns:a14="http://schemas.microsoft.com/office/drawing/2010/main" val="0"/>
              </a:ext>
            </a:extLst>
          </a:blip>
          <a:srcRect t="1682" r="26572" b="24891"/>
          <a:stretch/>
        </p:blipFill>
        <p:spPr>
          <a:xfrm>
            <a:off x="3352800" y="2402334"/>
            <a:ext cx="3270788" cy="2235200"/>
          </a:xfrm>
          <a:prstGeom prst="rect">
            <a:avLst/>
          </a:prstGeom>
        </p:spPr>
      </p:pic>
    </p:spTree>
    <p:extLst>
      <p:ext uri="{BB962C8B-B14F-4D97-AF65-F5344CB8AC3E}">
        <p14:creationId xmlns:p14="http://schemas.microsoft.com/office/powerpoint/2010/main" val="1103097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lants and flowers&#10;&#10;AI-generated content may be incorrect.">
            <a:extLst>
              <a:ext uri="{FF2B5EF4-FFF2-40B4-BE49-F238E27FC236}">
                <a16:creationId xmlns:a16="http://schemas.microsoft.com/office/drawing/2014/main" id="{F17D18D3-6D23-2652-A02F-3FE2B5D4D3FC}"/>
              </a:ext>
            </a:extLst>
          </p:cNvPr>
          <p:cNvPicPr>
            <a:picLocks noChangeAspect="1"/>
          </p:cNvPicPr>
          <p:nvPr/>
        </p:nvPicPr>
        <p:blipFill>
          <a:blip r:embed="rId3">
            <a:extLst>
              <a:ext uri="{28A0092B-C50C-407E-A947-70E740481C1C}">
                <a14:useLocalDpi xmlns:a14="http://schemas.microsoft.com/office/drawing/2010/main" val="0"/>
              </a:ext>
            </a:extLst>
          </a:blip>
          <a:srcRect r="33930" b="6617"/>
          <a:stretch/>
        </p:blipFill>
        <p:spPr>
          <a:xfrm>
            <a:off x="-91441" y="-155677"/>
            <a:ext cx="12405361" cy="7401326"/>
          </a:xfrm>
          <a:prstGeom prst="rect">
            <a:avLst/>
          </a:prstGeom>
        </p:spPr>
      </p:pic>
      <p:sp>
        <p:nvSpPr>
          <p:cNvPr id="36" name="TextBox 35">
            <a:extLst>
              <a:ext uri="{FF2B5EF4-FFF2-40B4-BE49-F238E27FC236}">
                <a16:creationId xmlns:a16="http://schemas.microsoft.com/office/drawing/2014/main" id="{4C9393AA-7094-47F3-568F-7535C2EE71DD}"/>
              </a:ext>
            </a:extLst>
          </p:cNvPr>
          <p:cNvSpPr txBox="1"/>
          <p:nvPr/>
        </p:nvSpPr>
        <p:spPr>
          <a:xfrm>
            <a:off x="9113700" y="1730294"/>
            <a:ext cx="2506491" cy="1754326"/>
          </a:xfrm>
          <a:prstGeom prst="rect">
            <a:avLst/>
          </a:prstGeom>
          <a:noFill/>
        </p:spPr>
        <p:txBody>
          <a:bodyPr wrap="square" rtlCol="0">
            <a:spAutoFit/>
          </a:bodyPr>
          <a:lstStyle/>
          <a:p>
            <a:r>
              <a:rPr lang="en-US">
                <a:latin typeface="Quire Sans" panose="020B0502040400020003" pitchFamily="34" charset="0"/>
                <a:cs typeface="Quire Sans" panose="020B0502040400020003" pitchFamily="34" charset="0"/>
              </a:rPr>
              <a:t>	Sibley Birds 	2</a:t>
            </a:r>
            <a:r>
              <a:rPr lang="en-US" baseline="30000">
                <a:latin typeface="Quire Sans" panose="020B0502040400020003" pitchFamily="34" charset="0"/>
                <a:cs typeface="Quire Sans" panose="020B0502040400020003" pitchFamily="34" charset="0"/>
              </a:rPr>
              <a:t>nd</a:t>
            </a:r>
            <a:r>
              <a:rPr lang="en-US">
                <a:latin typeface="Quire Sans" panose="020B0502040400020003" pitchFamily="34" charset="0"/>
                <a:cs typeface="Quire Sans" panose="020B0502040400020003" pitchFamily="34" charset="0"/>
              </a:rPr>
              <a:t> Edition ($)</a:t>
            </a:r>
          </a:p>
          <a:p>
            <a:r>
              <a:rPr lang="en-US">
                <a:latin typeface="Quire Sans" panose="020B0502040400020003" pitchFamily="34" charset="0"/>
                <a:cs typeface="Quire Sans" panose="020B0502040400020003" pitchFamily="34" charset="0"/>
              </a:rPr>
              <a:t> </a:t>
            </a:r>
          </a:p>
          <a:p>
            <a:r>
              <a:rPr lang="en-US">
                <a:latin typeface="Quire Sans" panose="020B0502040400020003" pitchFamily="34" charset="0"/>
                <a:cs typeface="Quire Sans" panose="020B0502040400020003" pitchFamily="34" charset="0"/>
              </a:rPr>
              <a:t>		iNaturalist</a:t>
            </a:r>
          </a:p>
          <a:p>
            <a:endParaRPr lang="en-US"/>
          </a:p>
        </p:txBody>
      </p:sp>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785138" y="297816"/>
            <a:ext cx="46360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Bird Resources</a:t>
            </a:r>
            <a:endParaRPr lang="en-US"/>
          </a:p>
        </p:txBody>
      </p:sp>
      <p:sp>
        <p:nvSpPr>
          <p:cNvPr id="7" name="TextBox 6">
            <a:extLst>
              <a:ext uri="{FF2B5EF4-FFF2-40B4-BE49-F238E27FC236}">
                <a16:creationId xmlns:a16="http://schemas.microsoft.com/office/drawing/2014/main" id="{95A691B9-89A3-B700-F337-6960C7EBF113}"/>
              </a:ext>
            </a:extLst>
          </p:cNvPr>
          <p:cNvSpPr txBox="1"/>
          <p:nvPr/>
        </p:nvSpPr>
        <p:spPr>
          <a:xfrm>
            <a:off x="6155809" y="1100325"/>
            <a:ext cx="3551449" cy="3693319"/>
          </a:xfrm>
          <a:prstGeom prst="rect">
            <a:avLst/>
          </a:prstGeom>
          <a:noFill/>
        </p:spPr>
        <p:txBody>
          <a:bodyPr wrap="square" rtlCol="0">
            <a:spAutoFit/>
          </a:bodyPr>
          <a:lstStyle/>
          <a:p>
            <a:endParaRPr lang="en-US" b="1">
              <a:latin typeface="Quire Sans" panose="020B0502040400020003" pitchFamily="34" charset="0"/>
              <a:cs typeface="Quire Sans" panose="020B0502040400020003" pitchFamily="34" charset="0"/>
            </a:endParaRPr>
          </a:p>
          <a:p>
            <a:endParaRPr lang="en-US" b="1">
              <a:latin typeface="Quire Sans" panose="020B0502040400020003" pitchFamily="34" charset="0"/>
              <a:cs typeface="Quire Sans" panose="020B0502040400020003" pitchFamily="34" charset="0"/>
            </a:endParaRPr>
          </a:p>
          <a:p>
            <a:r>
              <a:rPr lang="en-US" b="1">
                <a:latin typeface="Quire Sans" panose="020B0502040400020003" pitchFamily="34" charset="0"/>
                <a:cs typeface="Quire Sans" panose="020B0502040400020003" pitchFamily="34" charset="0"/>
              </a:rPr>
              <a:t>	</a:t>
            </a:r>
            <a:r>
              <a:rPr lang="en-US">
                <a:latin typeface="Quire Sans" panose="020B0502040400020003" pitchFamily="34" charset="0"/>
                <a:cs typeface="Quire Sans" panose="020B0502040400020003" pitchFamily="34" charset="0"/>
              </a:rPr>
              <a:t>Merlin Bird ID</a:t>
            </a:r>
          </a:p>
          <a:p>
            <a:endParaRPr lang="en-US" b="1">
              <a:latin typeface="Quire Sans" panose="020B0502040400020003" pitchFamily="34" charset="0"/>
              <a:cs typeface="Quire Sans" panose="020B0502040400020003" pitchFamily="34" charset="0"/>
            </a:endParaRPr>
          </a:p>
          <a:p>
            <a:r>
              <a:rPr lang="en-US">
                <a:latin typeface="Quire Sans" panose="020B0502040400020003" pitchFamily="34" charset="0"/>
                <a:cs typeface="Quire Sans" panose="020B0502040400020003" pitchFamily="34" charset="0"/>
              </a:rPr>
              <a:t>	</a:t>
            </a:r>
          </a:p>
          <a:p>
            <a:r>
              <a:rPr lang="en-US">
                <a:latin typeface="Quire Sans" panose="020B0502040400020003" pitchFamily="34" charset="0"/>
                <a:cs typeface="Quire Sans" panose="020B0502040400020003" pitchFamily="34" charset="0"/>
              </a:rPr>
              <a:t>	Larkwire App ($$)</a:t>
            </a:r>
          </a:p>
          <a:p>
            <a:endParaRPr lang="en-US">
              <a:latin typeface="Quire Sans" panose="020B0502040400020003" pitchFamily="34" charset="0"/>
              <a:cs typeface="Quire Sans" panose="020B0502040400020003" pitchFamily="34" charset="0"/>
            </a:endParaRPr>
          </a:p>
          <a:p>
            <a:r>
              <a:rPr lang="en-US">
                <a:latin typeface="Quire Sans" panose="020B0502040400020003" pitchFamily="34" charset="0"/>
                <a:cs typeface="Quire Sans" panose="020B0502040400020003" pitchFamily="34" charset="0"/>
              </a:rPr>
              <a:t>	</a:t>
            </a:r>
          </a:p>
          <a:p>
            <a:r>
              <a:rPr lang="en-US">
                <a:latin typeface="Quire Sans" panose="020B0502040400020003" pitchFamily="34" charset="0"/>
                <a:cs typeface="Quire Sans" panose="020B0502040400020003" pitchFamily="34" charset="0"/>
              </a:rPr>
              <a:t>	</a:t>
            </a:r>
          </a:p>
          <a:p>
            <a:r>
              <a:rPr lang="en-US">
                <a:latin typeface="Quire Sans" panose="020B0502040400020003" pitchFamily="34" charset="0"/>
                <a:cs typeface="Quire Sans" panose="020B0502040400020003" pitchFamily="34" charset="0"/>
              </a:rPr>
              <a:t>	Chirp! Birdsongs App ($)</a:t>
            </a:r>
          </a:p>
          <a:p>
            <a:endParaRPr lang="en-US">
              <a:latin typeface="Quire Sans" panose="020B0502040400020003" pitchFamily="34" charset="0"/>
              <a:cs typeface="Quire Sans" panose="020B0502040400020003" pitchFamily="34" charset="0"/>
            </a:endParaRPr>
          </a:p>
          <a:p>
            <a:r>
              <a:rPr lang="en-US">
                <a:latin typeface="Quire Sans" panose="020B0502040400020003" pitchFamily="34" charset="0"/>
                <a:cs typeface="Quire Sans" panose="020B0502040400020003" pitchFamily="34" charset="0"/>
              </a:rPr>
              <a:t>	</a:t>
            </a:r>
          </a:p>
          <a:p>
            <a:endParaRPr lang="en-US">
              <a:latin typeface="Quire Sans" panose="020B0502040400020003" pitchFamily="34" charset="0"/>
              <a:cs typeface="Quire Sans" panose="020B0502040400020003" pitchFamily="34" charset="0"/>
            </a:endParaRPr>
          </a:p>
        </p:txBody>
      </p:sp>
      <p:sp>
        <p:nvSpPr>
          <p:cNvPr id="9" name="TextBox 8">
            <a:extLst>
              <a:ext uri="{FF2B5EF4-FFF2-40B4-BE49-F238E27FC236}">
                <a16:creationId xmlns:a16="http://schemas.microsoft.com/office/drawing/2014/main" id="{C94A7E60-098B-848E-0EFF-B87FC77AF87E}"/>
              </a:ext>
            </a:extLst>
          </p:cNvPr>
          <p:cNvSpPr txBox="1">
            <a:spLocks/>
          </p:cNvSpPr>
          <p:nvPr/>
        </p:nvSpPr>
        <p:spPr>
          <a:xfrm>
            <a:off x="397129" y="1039921"/>
            <a:ext cx="5089271" cy="3416320"/>
          </a:xfrm>
          <a:prstGeom prst="rect">
            <a:avLst/>
          </a:prstGeom>
          <a:noFill/>
        </p:spPr>
        <p:txBody>
          <a:bodyPr wrap="square" rtlCol="0">
            <a:spAutoFit/>
          </a:bodyPr>
          <a:lstStyle/>
          <a:p>
            <a:r>
              <a:rPr lang="en-US" b="1" dirty="0">
                <a:latin typeface="Quire Sans" panose="020B0502040400020003" pitchFamily="34" charset="0"/>
                <a:cs typeface="Quire Sans" panose="020B0502040400020003" pitchFamily="34" charset="0"/>
              </a:rPr>
              <a:t>	</a:t>
            </a:r>
            <a:r>
              <a:rPr lang="en-US" b="1" u="sng" dirty="0">
                <a:latin typeface="Quire Sans" panose="020B0502040400020003" pitchFamily="34" charset="0"/>
                <a:cs typeface="Quire Sans" panose="020B0502040400020003" pitchFamily="34" charset="0"/>
              </a:rPr>
              <a:t>Helpful Websites</a:t>
            </a:r>
            <a:r>
              <a:rPr lang="en-US" b="1" dirty="0">
                <a:latin typeface="Quire Sans" panose="020B0502040400020003" pitchFamily="34" charset="0"/>
                <a:cs typeface="Quire Sans" panose="020B0502040400020003" pitchFamily="34" charset="0"/>
              </a:rPr>
              <a:t>: </a:t>
            </a:r>
          </a:p>
          <a:p>
            <a:endParaRPr lang="en-US" b="1" dirty="0">
              <a:latin typeface="Quire Sans" panose="020B0502040400020003" pitchFamily="34" charset="0"/>
              <a:cs typeface="Quire Sans" panose="020B0502040400020003" pitchFamily="34" charset="0"/>
            </a:endParaRPr>
          </a:p>
          <a:p>
            <a:r>
              <a:rPr lang="en-US" dirty="0">
                <a:latin typeface="Quire Sans" panose="020B0502040400020003" pitchFamily="34" charset="0"/>
                <a:cs typeface="Quire Sans" panose="020B0502040400020003" pitchFamily="34" charset="0"/>
              </a:rPr>
              <a:t>	           (Audubon.org)</a:t>
            </a:r>
          </a:p>
          <a:p>
            <a:endParaRPr lang="en-US" dirty="0">
              <a:latin typeface="Quire Sans" panose="020B0502040400020003" pitchFamily="34" charset="0"/>
              <a:cs typeface="Quire Sans" panose="020B0502040400020003" pitchFamily="34" charset="0"/>
            </a:endParaRPr>
          </a:p>
          <a:p>
            <a:r>
              <a:rPr lang="en-US" dirty="0">
                <a:latin typeface="Quire Sans" panose="020B0502040400020003" pitchFamily="34" charset="0"/>
                <a:cs typeface="Quire Sans" panose="020B0502040400020003" pitchFamily="34" charset="0"/>
              </a:rPr>
              <a:t>	</a:t>
            </a:r>
          </a:p>
          <a:p>
            <a:r>
              <a:rPr lang="en-US" dirty="0">
                <a:latin typeface="Quire Sans" panose="020B0502040400020003" pitchFamily="34" charset="0"/>
                <a:cs typeface="Quire Sans" panose="020B0502040400020003" pitchFamily="34" charset="0"/>
              </a:rPr>
              <a:t>	(aba.org)		       (virginiabirds.org) </a:t>
            </a:r>
          </a:p>
          <a:p>
            <a:endParaRPr lang="en-US" dirty="0">
              <a:latin typeface="Quire Sans" panose="020B0502040400020003" pitchFamily="34" charset="0"/>
              <a:cs typeface="Quire Sans" panose="020B0502040400020003" pitchFamily="34" charset="0"/>
            </a:endParaRPr>
          </a:p>
          <a:p>
            <a:endParaRPr lang="en-US" dirty="0">
              <a:latin typeface="Quire Sans" panose="020B0502040400020003" pitchFamily="34" charset="0"/>
              <a:cs typeface="Quire Sans" panose="020B0502040400020003" pitchFamily="34" charset="0"/>
            </a:endParaRPr>
          </a:p>
          <a:p>
            <a:r>
              <a:rPr lang="en-US" dirty="0">
                <a:latin typeface="Quire Sans" panose="020B0502040400020003" pitchFamily="34" charset="0"/>
                <a:cs typeface="Quire Sans" panose="020B0502040400020003" pitchFamily="34" charset="0"/>
              </a:rPr>
              <a:t>			</a:t>
            </a:r>
          </a:p>
          <a:p>
            <a:endParaRPr lang="en-US" dirty="0">
              <a:latin typeface="Quire Sans" panose="020B0502040400020003" pitchFamily="34" charset="0"/>
              <a:cs typeface="Quire Sans" panose="020B0502040400020003" pitchFamily="34" charset="0"/>
            </a:endParaRPr>
          </a:p>
          <a:p>
            <a:pPr marL="742950" lvl="1" indent="-285750">
              <a:buFont typeface="Arial" panose="020B0604020202020204" pitchFamily="34" charset="0"/>
              <a:buChar char="•"/>
            </a:pPr>
            <a:r>
              <a:rPr lang="en-US" dirty="0">
                <a:latin typeface="Quire Sans" panose="020B0502040400020003" pitchFamily="34" charset="0"/>
                <a:cs typeface="Quire Sans" panose="020B0502040400020003" pitchFamily="34" charset="0"/>
              </a:rPr>
              <a:t>All About Birds (allaboutbirds.org)</a:t>
            </a:r>
          </a:p>
          <a:p>
            <a:pPr marL="742950" lvl="1" indent="-285750">
              <a:buFont typeface="Arial" panose="020B0604020202020204" pitchFamily="34" charset="0"/>
              <a:buChar char="•"/>
            </a:pPr>
            <a:r>
              <a:rPr lang="en-US" dirty="0">
                <a:latin typeface="Quire Sans" panose="020B0502040400020003" pitchFamily="34" charset="0"/>
                <a:cs typeface="Quire Sans" panose="020B0502040400020003" pitchFamily="34" charset="0"/>
              </a:rPr>
              <a:t>eBird (ebird.org)</a:t>
            </a:r>
          </a:p>
        </p:txBody>
      </p:sp>
      <p:pic>
        <p:nvPicPr>
          <p:cNvPr id="19" name="Picture 18" descr="A logo with a bird flying in the sky&#10;&#10;Description automatically generated">
            <a:extLst>
              <a:ext uri="{FF2B5EF4-FFF2-40B4-BE49-F238E27FC236}">
                <a16:creationId xmlns:a16="http://schemas.microsoft.com/office/drawing/2014/main" id="{36792BD6-14CD-3550-FC96-A096C5A30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130" y="2192462"/>
            <a:ext cx="885632" cy="885632"/>
          </a:xfrm>
          <a:prstGeom prst="rect">
            <a:avLst/>
          </a:prstGeom>
        </p:spPr>
      </p:pic>
      <p:pic>
        <p:nvPicPr>
          <p:cNvPr id="21" name="Picture 20" descr="A black and white logo&#10;&#10;Description automatically generated">
            <a:extLst>
              <a:ext uri="{FF2B5EF4-FFF2-40B4-BE49-F238E27FC236}">
                <a16:creationId xmlns:a16="http://schemas.microsoft.com/office/drawing/2014/main" id="{824D9C0A-9AD6-6F4E-7334-72612063D7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28" y="3243168"/>
            <a:ext cx="2007149" cy="576162"/>
          </a:xfrm>
          <a:prstGeom prst="rect">
            <a:avLst/>
          </a:prstGeom>
        </p:spPr>
      </p:pic>
      <p:pic>
        <p:nvPicPr>
          <p:cNvPr id="23" name="Picture 22" descr="A red bird on a black background&#10;&#10;Description automatically generated">
            <a:extLst>
              <a:ext uri="{FF2B5EF4-FFF2-40B4-BE49-F238E27FC236}">
                <a16:creationId xmlns:a16="http://schemas.microsoft.com/office/drawing/2014/main" id="{3E538560-0677-9466-EF91-D4496B1CDB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8684" y="2445158"/>
            <a:ext cx="614284" cy="624998"/>
          </a:xfrm>
          <a:prstGeom prst="rect">
            <a:avLst/>
          </a:prstGeom>
        </p:spPr>
      </p:pic>
      <p:pic>
        <p:nvPicPr>
          <p:cNvPr id="25" name="Picture 24" descr="A bird singing on a branch&#10;&#10;Description automatically generated">
            <a:extLst>
              <a:ext uri="{FF2B5EF4-FFF2-40B4-BE49-F238E27FC236}">
                <a16:creationId xmlns:a16="http://schemas.microsoft.com/office/drawing/2014/main" id="{B11F3F2C-359B-25ED-2781-8A459AB9AC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681" y="3332154"/>
            <a:ext cx="624999" cy="624999"/>
          </a:xfrm>
          <a:prstGeom prst="rect">
            <a:avLst/>
          </a:prstGeom>
        </p:spPr>
      </p:pic>
      <p:pic>
        <p:nvPicPr>
          <p:cNvPr id="27" name="Picture 26" descr="A black text on a white background&#10;&#10;Description automatically generated">
            <a:extLst>
              <a:ext uri="{FF2B5EF4-FFF2-40B4-BE49-F238E27FC236}">
                <a16:creationId xmlns:a16="http://schemas.microsoft.com/office/drawing/2014/main" id="{D6128133-DFD1-AA3C-70C9-047B6D917A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128" y="1441412"/>
            <a:ext cx="1495840" cy="456956"/>
          </a:xfrm>
          <a:prstGeom prst="rect">
            <a:avLst/>
          </a:prstGeom>
        </p:spPr>
      </p:pic>
      <p:pic>
        <p:nvPicPr>
          <p:cNvPr id="29" name="Picture 28" descr="A black and white logo with a bird on a branch&#10;&#10;Description automatically generated">
            <a:extLst>
              <a:ext uri="{FF2B5EF4-FFF2-40B4-BE49-F238E27FC236}">
                <a16:creationId xmlns:a16="http://schemas.microsoft.com/office/drawing/2014/main" id="{032F2F32-1D6B-E04F-2317-2B67EC895B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5054" y="2100954"/>
            <a:ext cx="977140" cy="977140"/>
          </a:xfrm>
          <a:prstGeom prst="rect">
            <a:avLst/>
          </a:prstGeom>
        </p:spPr>
      </p:pic>
      <p:pic>
        <p:nvPicPr>
          <p:cNvPr id="31" name="Picture 30" descr="A green bird with wings&#10;&#10;Description automatically generated">
            <a:extLst>
              <a:ext uri="{FF2B5EF4-FFF2-40B4-BE49-F238E27FC236}">
                <a16:creationId xmlns:a16="http://schemas.microsoft.com/office/drawing/2014/main" id="{CE1A221A-4116-2223-7F3C-E719E8E86C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35619" y="2558147"/>
            <a:ext cx="745425" cy="745425"/>
          </a:xfrm>
          <a:prstGeom prst="rect">
            <a:avLst/>
          </a:prstGeom>
        </p:spPr>
      </p:pic>
      <p:pic>
        <p:nvPicPr>
          <p:cNvPr id="33" name="Picture 32" descr="A black and yellow bird&#10;&#10;Description automatically generated">
            <a:extLst>
              <a:ext uri="{FF2B5EF4-FFF2-40B4-BE49-F238E27FC236}">
                <a16:creationId xmlns:a16="http://schemas.microsoft.com/office/drawing/2014/main" id="{38E1D371-E35F-EAE2-1884-6FFE287BBA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7970" y="1623668"/>
            <a:ext cx="624998" cy="624998"/>
          </a:xfrm>
          <a:prstGeom prst="rect">
            <a:avLst/>
          </a:prstGeom>
        </p:spPr>
      </p:pic>
      <p:pic>
        <p:nvPicPr>
          <p:cNvPr id="35" name="Picture 34" descr="A bird on a branch&#10;&#10;Description automatically generated">
            <a:extLst>
              <a:ext uri="{FF2B5EF4-FFF2-40B4-BE49-F238E27FC236}">
                <a16:creationId xmlns:a16="http://schemas.microsoft.com/office/drawing/2014/main" id="{E30A029D-74F7-679F-C909-454B7AB13A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35619" y="1623668"/>
            <a:ext cx="745425" cy="754743"/>
          </a:xfrm>
          <a:prstGeom prst="rect">
            <a:avLst/>
          </a:prstGeom>
        </p:spPr>
      </p:pic>
      <p:sp>
        <p:nvSpPr>
          <p:cNvPr id="37" name="TextBox 36">
            <a:extLst>
              <a:ext uri="{FF2B5EF4-FFF2-40B4-BE49-F238E27FC236}">
                <a16:creationId xmlns:a16="http://schemas.microsoft.com/office/drawing/2014/main" id="{C434552B-3AD1-A863-1B36-6B64C1FDB854}"/>
              </a:ext>
            </a:extLst>
          </p:cNvPr>
          <p:cNvSpPr txBox="1"/>
          <p:nvPr/>
        </p:nvSpPr>
        <p:spPr>
          <a:xfrm>
            <a:off x="8127110" y="1098028"/>
            <a:ext cx="1973179" cy="646331"/>
          </a:xfrm>
          <a:prstGeom prst="rect">
            <a:avLst/>
          </a:prstGeom>
          <a:noFill/>
        </p:spPr>
        <p:txBody>
          <a:bodyPr wrap="square" rtlCol="0">
            <a:spAutoFit/>
          </a:bodyPr>
          <a:lstStyle/>
          <a:p>
            <a:r>
              <a:rPr lang="en-US" b="1" u="sng">
                <a:latin typeface="Quire Sans" panose="020B0502040400020003" pitchFamily="34" charset="0"/>
                <a:cs typeface="Quire Sans" panose="020B0502040400020003" pitchFamily="34" charset="0"/>
              </a:rPr>
              <a:t>Helpful Apps</a:t>
            </a:r>
            <a:r>
              <a:rPr lang="en-US" b="1">
                <a:latin typeface="Quire Sans" panose="020B0502040400020003" pitchFamily="34" charset="0"/>
                <a:cs typeface="Quire Sans" panose="020B0502040400020003" pitchFamily="34" charset="0"/>
              </a:rPr>
              <a:t>:</a:t>
            </a:r>
          </a:p>
          <a:p>
            <a:endParaRPr lang="en-US"/>
          </a:p>
        </p:txBody>
      </p:sp>
    </p:spTree>
    <p:extLst>
      <p:ext uri="{BB962C8B-B14F-4D97-AF65-F5344CB8AC3E}">
        <p14:creationId xmlns:p14="http://schemas.microsoft.com/office/powerpoint/2010/main" val="1002889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rt road leading to a fenced field&#10;&#10;Description automatically generated">
            <a:extLst>
              <a:ext uri="{FF2B5EF4-FFF2-40B4-BE49-F238E27FC236}">
                <a16:creationId xmlns:a16="http://schemas.microsoft.com/office/drawing/2014/main" id="{9F06536C-7FA5-BB0D-BF2F-A80CD2D4FBC0}"/>
              </a:ext>
            </a:extLst>
          </p:cNvPr>
          <p:cNvPicPr>
            <a:picLocks noChangeAspect="1"/>
          </p:cNvPicPr>
          <p:nvPr/>
        </p:nvPicPr>
        <p:blipFill rotWithShape="1">
          <a:blip r:embed="rId3">
            <a:extLst>
              <a:ext uri="{28A0092B-C50C-407E-A947-70E740481C1C}">
                <a14:useLocalDpi xmlns:a14="http://schemas.microsoft.com/office/drawing/2010/main" val="0"/>
              </a:ext>
            </a:extLst>
          </a:blip>
          <a:srcRect l="794" t="7165" b="18198"/>
          <a:stretch/>
        </p:blipFill>
        <p:spPr>
          <a:xfrm>
            <a:off x="0" y="0"/>
            <a:ext cx="12192000" cy="6858000"/>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7" name="TextBox 6">
            <a:extLst>
              <a:ext uri="{FF2B5EF4-FFF2-40B4-BE49-F238E27FC236}">
                <a16:creationId xmlns:a16="http://schemas.microsoft.com/office/drawing/2014/main" id="{8BB59E0F-BE31-AEBF-DA9A-5C9AAC1726E2}"/>
              </a:ext>
            </a:extLst>
          </p:cNvPr>
          <p:cNvSpPr txBox="1"/>
          <p:nvPr/>
        </p:nvSpPr>
        <p:spPr>
          <a:xfrm>
            <a:off x="621792" y="1519291"/>
            <a:ext cx="7205472" cy="1015663"/>
          </a:xfrm>
          <a:prstGeom prst="rect">
            <a:avLst/>
          </a:prstGeom>
          <a:noFill/>
        </p:spPr>
        <p:txBody>
          <a:bodyPr wrap="square" rtlCol="0">
            <a:spAutoFit/>
          </a:bodyPr>
          <a:lstStyle/>
          <a:p>
            <a:pPr algn="ctr"/>
            <a:r>
              <a:rPr lang="en-US" sz="6000" b="1">
                <a:latin typeface="Garamond" panose="02020404030301010803" pitchFamily="18" charset="0"/>
              </a:rPr>
              <a:t>Happy Birding!</a:t>
            </a:r>
          </a:p>
        </p:txBody>
      </p:sp>
      <p:pic>
        <p:nvPicPr>
          <p:cNvPr id="5" name="Picture 4" descr="A person holding a bucket and a camera in a field&#10;&#10;Description automatically generated">
            <a:extLst>
              <a:ext uri="{FF2B5EF4-FFF2-40B4-BE49-F238E27FC236}">
                <a16:creationId xmlns:a16="http://schemas.microsoft.com/office/drawing/2014/main" id="{6B6DF956-1D6F-85C9-7F2A-A3DDB7EA4624}"/>
              </a:ext>
            </a:extLst>
          </p:cNvPr>
          <p:cNvPicPr>
            <a:picLocks noChangeAspect="1"/>
          </p:cNvPicPr>
          <p:nvPr/>
        </p:nvPicPr>
        <p:blipFill rotWithShape="1">
          <a:blip r:embed="rId5">
            <a:extLst>
              <a:ext uri="{28A0092B-C50C-407E-A947-70E740481C1C}">
                <a14:useLocalDpi xmlns:a14="http://schemas.microsoft.com/office/drawing/2010/main" val="0"/>
              </a:ext>
            </a:extLst>
          </a:blip>
          <a:srcRect l="13352" t="9649" b="21032"/>
          <a:stretch/>
        </p:blipFill>
        <p:spPr>
          <a:xfrm>
            <a:off x="8191500" y="3805714"/>
            <a:ext cx="4000500" cy="3200400"/>
          </a:xfrm>
          <a:prstGeom prst="rect">
            <a:avLst/>
          </a:prstGeom>
          <a:effectLst>
            <a:softEdge rad="190500"/>
          </a:effectLst>
        </p:spPr>
      </p:pic>
      <p:sp>
        <p:nvSpPr>
          <p:cNvPr id="8" name="Rectangle: Rounded Corners 7">
            <a:extLst>
              <a:ext uri="{FF2B5EF4-FFF2-40B4-BE49-F238E27FC236}">
                <a16:creationId xmlns:a16="http://schemas.microsoft.com/office/drawing/2014/main" id="{F734CFAF-F4FC-217C-FFC7-C8955E685D4F}"/>
              </a:ext>
            </a:extLst>
          </p:cNvPr>
          <p:cNvSpPr/>
          <p:nvPr/>
        </p:nvSpPr>
        <p:spPr>
          <a:xfrm>
            <a:off x="4112515" y="5268433"/>
            <a:ext cx="5119592" cy="1384995"/>
          </a:xfrm>
          <a:prstGeom prst="round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844439-32B7-5B90-4413-7257B381DA6D}"/>
              </a:ext>
            </a:extLst>
          </p:cNvPr>
          <p:cNvSpPr txBox="1"/>
          <p:nvPr/>
        </p:nvSpPr>
        <p:spPr>
          <a:xfrm>
            <a:off x="3948161" y="5268432"/>
            <a:ext cx="5448299" cy="1384995"/>
          </a:xfrm>
          <a:prstGeom prst="rect">
            <a:avLst/>
          </a:prstGeom>
          <a:noFill/>
        </p:spPr>
        <p:txBody>
          <a:bodyPr wrap="square" rtlCol="0">
            <a:spAutoFit/>
          </a:bodyPr>
          <a:lstStyle/>
          <a:p>
            <a:pPr algn="ctr"/>
            <a:r>
              <a:rPr lang="en-US" sz="3600" b="1">
                <a:latin typeface="Garamond" panose="02020404030301010803" pitchFamily="18" charset="0"/>
              </a:rPr>
              <a:t>Christopher Rademacher</a:t>
            </a:r>
          </a:p>
          <a:p>
            <a:pPr algn="ctr"/>
            <a:r>
              <a:rPr lang="en-US" sz="2400">
                <a:latin typeface="Quire Sans" panose="020B0502040400020003" pitchFamily="34" charset="0"/>
                <a:cs typeface="Quire Sans" panose="020B0502040400020003" pitchFamily="34" charset="0"/>
              </a:rPr>
              <a:t>Biodiversity Technician</a:t>
            </a:r>
          </a:p>
          <a:p>
            <a:pPr algn="ctr"/>
            <a:r>
              <a:rPr lang="en-US" sz="2400">
                <a:latin typeface="Quire Sans" panose="020B0502040400020003" pitchFamily="34" charset="0"/>
                <a:cs typeface="Quire Sans" panose="020B0502040400020003" pitchFamily="34" charset="0"/>
              </a:rPr>
              <a:t>rademachercj@si.edu</a:t>
            </a:r>
            <a:endParaRPr lang="en-US"/>
          </a:p>
        </p:txBody>
      </p:sp>
    </p:spTree>
    <p:extLst>
      <p:ext uri="{BB962C8B-B14F-4D97-AF65-F5344CB8AC3E}">
        <p14:creationId xmlns:p14="http://schemas.microsoft.com/office/powerpoint/2010/main" val="309158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7F4D00-081D-178E-1153-F019F2817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01"/>
          <a:stretch/>
        </p:blipFill>
        <p:spPr>
          <a:xfrm>
            <a:off x="-321733" y="-635222"/>
            <a:ext cx="12513733" cy="7714510"/>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777997" y="149305"/>
            <a:ext cx="46360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Before Surveying</a:t>
            </a:r>
            <a:endParaRPr lang="en-US"/>
          </a:p>
        </p:txBody>
      </p:sp>
    </p:spTree>
    <p:extLst>
      <p:ext uri="{BB962C8B-B14F-4D97-AF65-F5344CB8AC3E}">
        <p14:creationId xmlns:p14="http://schemas.microsoft.com/office/powerpoint/2010/main" val="3666069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3"/>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656457" y="149305"/>
            <a:ext cx="48790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Equipment Needed</a:t>
            </a:r>
            <a:endParaRPr lang="en-US"/>
          </a:p>
        </p:txBody>
      </p:sp>
      <p:graphicFrame>
        <p:nvGraphicFramePr>
          <p:cNvPr id="4" name="Table 5">
            <a:extLst>
              <a:ext uri="{FF2B5EF4-FFF2-40B4-BE49-F238E27FC236}">
                <a16:creationId xmlns:a16="http://schemas.microsoft.com/office/drawing/2014/main" id="{E09E8966-DF9F-9FAB-9D41-18537FBF6664}"/>
              </a:ext>
            </a:extLst>
          </p:cNvPr>
          <p:cNvGraphicFramePr>
            <a:graphicFrameLocks noGrp="1"/>
          </p:cNvGraphicFramePr>
          <p:nvPr>
            <p:extLst>
              <p:ext uri="{D42A27DB-BD31-4B8C-83A1-F6EECF244321}">
                <p14:modId xmlns:p14="http://schemas.microsoft.com/office/powerpoint/2010/main" val="303325188"/>
              </p:ext>
            </p:extLst>
          </p:nvPr>
        </p:nvGraphicFramePr>
        <p:xfrm>
          <a:off x="510032" y="1087458"/>
          <a:ext cx="10956544" cy="5541939"/>
        </p:xfrm>
        <a:graphic>
          <a:graphicData uri="http://schemas.openxmlformats.org/drawingml/2006/table">
            <a:tbl>
              <a:tblPr firstRow="1" bandRow="1">
                <a:tableStyleId>{5C22544A-7EE6-4342-B048-85BDC9FD1C3A}</a:tableStyleId>
              </a:tblPr>
              <a:tblGrid>
                <a:gridCol w="5478272">
                  <a:extLst>
                    <a:ext uri="{9D8B030D-6E8A-4147-A177-3AD203B41FA5}">
                      <a16:colId xmlns:a16="http://schemas.microsoft.com/office/drawing/2014/main" val="573965050"/>
                    </a:ext>
                  </a:extLst>
                </a:gridCol>
                <a:gridCol w="5478272">
                  <a:extLst>
                    <a:ext uri="{9D8B030D-6E8A-4147-A177-3AD203B41FA5}">
                      <a16:colId xmlns:a16="http://schemas.microsoft.com/office/drawing/2014/main" val="2291493882"/>
                    </a:ext>
                  </a:extLst>
                </a:gridCol>
              </a:tblGrid>
              <a:tr h="615771">
                <a:tc>
                  <a:txBody>
                    <a:bodyPr/>
                    <a:lstStyle/>
                    <a:p>
                      <a:r>
                        <a:rPr lang="en-US" sz="2400">
                          <a:solidFill>
                            <a:schemeClr val="tx1"/>
                          </a:solidFill>
                        </a:rPr>
                        <a:t>Required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400">
                          <a:solidFill>
                            <a:schemeClr val="tx1"/>
                          </a:solidFill>
                        </a:rPr>
                        <a:t>Recommended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44635739"/>
                  </a:ext>
                </a:extLst>
              </a:tr>
              <a:tr h="615771">
                <a:tc>
                  <a:txBody>
                    <a:bodyPr/>
                    <a:lstStyle/>
                    <a:p>
                      <a:r>
                        <a:rPr lang="en-US">
                          <a:solidFill>
                            <a:schemeClr val="tx1"/>
                          </a:solidFill>
                        </a:rPr>
                        <a:t>Binoculars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a:solidFill>
                            <a:schemeClr val="tx1"/>
                          </a:solidFill>
                        </a:rPr>
                        <a:t>Sun protection (hats, sunscreen)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67356938"/>
                  </a:ext>
                </a:extLst>
              </a:tr>
              <a:tr h="615771">
                <a:tc>
                  <a:txBody>
                    <a:bodyPr/>
                    <a:lstStyle/>
                    <a:p>
                      <a:pPr marL="0" algn="l" rtl="0" eaLnBrk="1" fontAlgn="ctr"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Clipboard with datasheets, survey manual and site map </a:t>
                      </a:r>
                      <a:endParaRPr lang="en-US" sz="1800" b="0" i="0" u="none" strike="noStrike">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a:solidFill>
                            <a:schemeClr val="tx1"/>
                          </a:solidFill>
                        </a:rPr>
                        <a:t>Insect repellant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49754202"/>
                  </a:ext>
                </a:extLst>
              </a:tr>
              <a:tr h="615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a:solidFill>
                            <a:srgbClr val="000000"/>
                          </a:solidFill>
                          <a:effectLst/>
                          <a:latin typeface="Calibri" panose="020F0502020204030204" pitchFamily="34" charset="0"/>
                        </a:rPr>
                        <a:t>Pencils (&gt;5) and blank note sheets </a:t>
                      </a: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a:solidFill>
                            <a:schemeClr val="tx1"/>
                          </a:solidFill>
                        </a:rPr>
                        <a:t>First Aid kit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50639744"/>
                  </a:ext>
                </a:extLst>
              </a:tr>
              <a:tr h="615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Stopwatch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Field Guide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74998033"/>
                  </a:ext>
                </a:extLst>
              </a:tr>
              <a:tr h="615771">
                <a:tc>
                  <a:txBody>
                    <a:bodyPr/>
                    <a:lstStyle/>
                    <a:p>
                      <a:r>
                        <a:rPr lang="en-US">
                          <a:solidFill>
                            <a:schemeClr val="tx1"/>
                          </a:solidFill>
                        </a:rPr>
                        <a:t>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a:solidFill>
                            <a:schemeClr val="tx1"/>
                          </a:solidFill>
                        </a:rPr>
                        <a:t>Camera/Recording device (optional)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36157981"/>
                  </a:ext>
                </a:extLst>
              </a:tr>
              <a:tr h="615771">
                <a:tc>
                  <a:txBody>
                    <a:bodyPr/>
                    <a:lstStyle/>
                    <a:p>
                      <a:r>
                        <a:rPr lang="en-US">
                          <a:solidFill>
                            <a:schemeClr val="tx1"/>
                          </a:solidFill>
                        </a:rPr>
                        <a:t>Long pants &amp; sturdy field boots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Range finder/Measuring tape (optional)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90731723"/>
                  </a:ext>
                </a:extLst>
              </a:tr>
              <a:tr h="615771">
                <a:tc>
                  <a:txBody>
                    <a:bodyPr/>
                    <a:lstStyle/>
                    <a:p>
                      <a:r>
                        <a:rPr lang="en-US">
                          <a:solidFill>
                            <a:schemeClr val="tx1"/>
                          </a:solidFill>
                        </a:rPr>
                        <a:t>VWL Parking Sign (</a:t>
                      </a:r>
                      <a:r>
                        <a:rPr lang="en-US" i="1">
                          <a:solidFill>
                            <a:schemeClr val="tx1"/>
                          </a:solidFill>
                        </a:rPr>
                        <a:t>provided by VWL</a:t>
                      </a:r>
                      <a:r>
                        <a:rPr lang="en-US" i="0">
                          <a:solidFill>
                            <a:schemeClr val="tx1"/>
                          </a:solidFill>
                        </a:rPr>
                        <a:t>)</a:t>
                      </a: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03423299"/>
                  </a:ext>
                </a:extLst>
              </a:tr>
              <a:tr h="615771">
                <a:tc>
                  <a:txBody>
                    <a:bodyPr/>
                    <a:lstStyle/>
                    <a:p>
                      <a:r>
                        <a:rPr lang="en-US">
                          <a:solidFill>
                            <a:schemeClr val="tx1"/>
                          </a:solidFill>
                        </a:rPr>
                        <a:t>GPS Unit or Navigation App on phone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06127608"/>
                  </a:ext>
                </a:extLst>
              </a:tr>
            </a:tbl>
          </a:graphicData>
        </a:graphic>
      </p:graphicFrame>
    </p:spTree>
    <p:extLst>
      <p:ext uri="{BB962C8B-B14F-4D97-AF65-F5344CB8AC3E}">
        <p14:creationId xmlns:p14="http://schemas.microsoft.com/office/powerpoint/2010/main" val="197432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96A48C-0F3D-1B18-E340-E325A917D3FB}"/>
              </a:ext>
            </a:extLst>
          </p:cNvPr>
          <p:cNvPicPr>
            <a:picLocks noChangeAspect="1"/>
          </p:cNvPicPr>
          <p:nvPr/>
        </p:nvPicPr>
        <p:blipFill rotWithShape="1">
          <a:blip r:embed="rId3">
            <a:extLst>
              <a:ext uri="{28A0092B-C50C-407E-A947-70E740481C1C}">
                <a14:useLocalDpi xmlns:a14="http://schemas.microsoft.com/office/drawing/2010/main" val="0"/>
              </a:ext>
            </a:extLst>
          </a:blip>
          <a:srcRect t="31941" b="38882"/>
          <a:stretch/>
        </p:blipFill>
        <p:spPr>
          <a:xfrm>
            <a:off x="0" y="4490093"/>
            <a:ext cx="12192000" cy="2367908"/>
          </a:xfrm>
          <a:prstGeom prst="rect">
            <a:avLst/>
          </a:prstGeom>
        </p:spPr>
      </p:pic>
      <p:pic>
        <p:nvPicPr>
          <p:cNvPr id="2" name="Picture 1" descr="A blue circle with yellow sun in it&#10;&#10;Description automatically generated">
            <a:extLst>
              <a:ext uri="{FF2B5EF4-FFF2-40B4-BE49-F238E27FC236}">
                <a16:creationId xmlns:a16="http://schemas.microsoft.com/office/drawing/2014/main" id="{B50E6775-F2D5-3D6D-7725-9B8FB11CD508}"/>
              </a:ext>
            </a:extLst>
          </p:cNvPr>
          <p:cNvPicPr>
            <a:picLocks noChangeAspect="1"/>
          </p:cNvPicPr>
          <p:nvPr/>
        </p:nvPicPr>
        <p:blipFill>
          <a:blip r:embed="rId4"/>
          <a:stretch>
            <a:fillRect/>
          </a:stretch>
        </p:blipFill>
        <p:spPr>
          <a:xfrm>
            <a:off x="156649" y="149305"/>
            <a:ext cx="2357888" cy="562312"/>
          </a:xfrm>
          <a:prstGeom prst="rect">
            <a:avLst/>
          </a:prstGeom>
        </p:spPr>
      </p:pic>
      <p:sp>
        <p:nvSpPr>
          <p:cNvPr id="3" name="TextBox 2">
            <a:extLst>
              <a:ext uri="{FF2B5EF4-FFF2-40B4-BE49-F238E27FC236}">
                <a16:creationId xmlns:a16="http://schemas.microsoft.com/office/drawing/2014/main" id="{823E4008-B30B-0615-522F-3AE9E695C050}"/>
              </a:ext>
            </a:extLst>
          </p:cNvPr>
          <p:cNvSpPr txBox="1"/>
          <p:nvPr/>
        </p:nvSpPr>
        <p:spPr>
          <a:xfrm>
            <a:off x="3232085" y="149305"/>
            <a:ext cx="57278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Survey Timing/Schedule</a:t>
            </a:r>
            <a:endParaRPr lang="en-US"/>
          </a:p>
        </p:txBody>
      </p:sp>
      <p:cxnSp>
        <p:nvCxnSpPr>
          <p:cNvPr id="16" name="OTLSHAPE_TB_00000000000000000000000000000000_Separator1">
            <a:extLst>
              <a:ext uri="{FF2B5EF4-FFF2-40B4-BE49-F238E27FC236}">
                <a16:creationId xmlns:a16="http://schemas.microsoft.com/office/drawing/2014/main" id="{40E7F9F6-93BF-7670-CE1A-23737038BA87}"/>
              </a:ext>
            </a:extLst>
          </p:cNvPr>
          <p:cNvCxnSpPr/>
          <p:nvPr/>
        </p:nvCxnSpPr>
        <p:spPr>
          <a:xfrm>
            <a:off x="737759" y="4312293"/>
            <a:ext cx="0" cy="1778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TLSHAPE_TB_00000000000000000000000000000000_ScaleContainer">
            <a:extLst>
              <a:ext uri="{FF2B5EF4-FFF2-40B4-BE49-F238E27FC236}">
                <a16:creationId xmlns:a16="http://schemas.microsoft.com/office/drawing/2014/main" id="{78B7D8A5-CF64-B490-8516-302831537214}"/>
              </a:ext>
            </a:extLst>
          </p:cNvPr>
          <p:cNvSpPr/>
          <p:nvPr/>
        </p:nvSpPr>
        <p:spPr>
          <a:xfrm>
            <a:off x="437651" y="3874100"/>
            <a:ext cx="10745619" cy="254000"/>
          </a:xfrm>
          <a:prstGeom prst="roundRect">
            <a:avLst/>
          </a:prstGeom>
          <a:solidFill>
            <a:schemeClr val="dk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TLSHAPE_TB_00000000000000000000000000000000_TimescaleInterval3">
            <a:extLst>
              <a:ext uri="{FF2B5EF4-FFF2-40B4-BE49-F238E27FC236}">
                <a16:creationId xmlns:a16="http://schemas.microsoft.com/office/drawing/2014/main" id="{C3896B25-D760-2FA3-2CD8-79B76C44E94B}"/>
              </a:ext>
            </a:extLst>
          </p:cNvPr>
          <p:cNvSpPr txBox="1"/>
          <p:nvPr/>
        </p:nvSpPr>
        <p:spPr>
          <a:xfrm>
            <a:off x="3152218" y="3890822"/>
            <a:ext cx="225383" cy="186055"/>
          </a:xfrm>
          <a:prstGeom prst="rect">
            <a:avLst/>
          </a:prstGeom>
          <a:noFill/>
        </p:spPr>
        <p:txBody>
          <a:bodyPr vert="horz" wrap="non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18">
                <a:solidFill>
                  <a:schemeClr val="lt1"/>
                </a:solidFill>
                <a:latin typeface="Quire Sans" panose="020B0502040400020003" pitchFamily="34" charset="0"/>
                <a:cs typeface="Quire Sans" panose="020B0502040400020003" pitchFamily="34" charset="0"/>
              </a:rPr>
              <a:t>May</a:t>
            </a:r>
          </a:p>
        </p:txBody>
      </p:sp>
      <p:sp>
        <p:nvSpPr>
          <p:cNvPr id="11" name="OTLSHAPE_TB_00000000000000000000000000000000_TimescaleInterval4">
            <a:extLst>
              <a:ext uri="{FF2B5EF4-FFF2-40B4-BE49-F238E27FC236}">
                <a16:creationId xmlns:a16="http://schemas.microsoft.com/office/drawing/2014/main" id="{9909E389-4982-FBD7-DBC3-B0C1F9F63337}"/>
              </a:ext>
            </a:extLst>
          </p:cNvPr>
          <p:cNvSpPr txBox="1"/>
          <p:nvPr/>
        </p:nvSpPr>
        <p:spPr>
          <a:xfrm>
            <a:off x="8532722" y="3890822"/>
            <a:ext cx="209994" cy="186055"/>
          </a:xfrm>
          <a:prstGeom prst="rect">
            <a:avLst/>
          </a:prstGeom>
          <a:noFill/>
        </p:spPr>
        <p:txBody>
          <a:bodyPr vert="horz" wrap="non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18">
                <a:solidFill>
                  <a:schemeClr val="lt1"/>
                </a:solidFill>
                <a:latin typeface="Quire Sans" panose="020B0502040400020003" pitchFamily="34" charset="0"/>
                <a:cs typeface="Quire Sans" panose="020B0502040400020003" pitchFamily="34" charset="0"/>
              </a:rPr>
              <a:t>June</a:t>
            </a:r>
          </a:p>
        </p:txBody>
      </p:sp>
      <p:cxnSp>
        <p:nvCxnSpPr>
          <p:cNvPr id="18" name="OTLSHAPE_TB_00000000000000000000000000000000_Separator3">
            <a:extLst>
              <a:ext uri="{FF2B5EF4-FFF2-40B4-BE49-F238E27FC236}">
                <a16:creationId xmlns:a16="http://schemas.microsoft.com/office/drawing/2014/main" id="{D8532D31-4676-4B37-ECBD-96773A557C6B}"/>
              </a:ext>
            </a:extLst>
          </p:cNvPr>
          <p:cNvCxnSpPr/>
          <p:nvPr/>
        </p:nvCxnSpPr>
        <p:spPr>
          <a:xfrm>
            <a:off x="6092167" y="3916327"/>
            <a:ext cx="0" cy="1778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TLSHAPE_T_80c6b0ef8daf4ecea1e0b784ad5c2df2_JoinedDate">
            <a:extLst>
              <a:ext uri="{FF2B5EF4-FFF2-40B4-BE49-F238E27FC236}">
                <a16:creationId xmlns:a16="http://schemas.microsoft.com/office/drawing/2014/main" id="{C5138355-3A63-A90F-FED9-CD0B4866290E}"/>
              </a:ext>
            </a:extLst>
          </p:cNvPr>
          <p:cNvSpPr txBox="1"/>
          <p:nvPr/>
        </p:nvSpPr>
        <p:spPr>
          <a:xfrm>
            <a:off x="1804737" y="1797166"/>
            <a:ext cx="1332878" cy="21544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pc="-4">
                <a:solidFill>
                  <a:schemeClr val="dk2"/>
                </a:solidFill>
                <a:latin typeface="Quire Sans" panose="020B0502040400020003" pitchFamily="34" charset="0"/>
                <a:cs typeface="Quire Sans" panose="020B0502040400020003" pitchFamily="34" charset="0"/>
              </a:rPr>
              <a:t>May 15 – May 25</a:t>
            </a:r>
          </a:p>
        </p:txBody>
      </p:sp>
      <p:sp>
        <p:nvSpPr>
          <p:cNvPr id="26" name="OTLSHAPE_T_80c6b0ef8daf4ecea1e0b784ad5c2df2_Title">
            <a:extLst>
              <a:ext uri="{FF2B5EF4-FFF2-40B4-BE49-F238E27FC236}">
                <a16:creationId xmlns:a16="http://schemas.microsoft.com/office/drawing/2014/main" id="{49A0FE31-FD00-ACBC-CCDC-650754341099}"/>
              </a:ext>
            </a:extLst>
          </p:cNvPr>
          <p:cNvSpPr txBox="1"/>
          <p:nvPr/>
        </p:nvSpPr>
        <p:spPr>
          <a:xfrm>
            <a:off x="5482939" y="1797167"/>
            <a:ext cx="1041400" cy="21544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spc="-6">
                <a:solidFill>
                  <a:schemeClr val="dk1"/>
                </a:solidFill>
                <a:latin typeface="Quire Sans" panose="020B0502040400020003" pitchFamily="34" charset="0"/>
                <a:cs typeface="Quire Sans" panose="020B0502040400020003" pitchFamily="34" charset="0"/>
              </a:rPr>
              <a:t>Visit 1</a:t>
            </a:r>
          </a:p>
        </p:txBody>
      </p:sp>
      <p:sp>
        <p:nvSpPr>
          <p:cNvPr id="98" name="OTLSHAPE_T_0baf248832e2424484297c7302717eff_Shape">
            <a:extLst>
              <a:ext uri="{FF2B5EF4-FFF2-40B4-BE49-F238E27FC236}">
                <a16:creationId xmlns:a16="http://schemas.microsoft.com/office/drawing/2014/main" id="{FD8BC7B6-A81A-6BBA-F0C6-FCB837D50383}"/>
              </a:ext>
            </a:extLst>
          </p:cNvPr>
          <p:cNvSpPr/>
          <p:nvPr/>
        </p:nvSpPr>
        <p:spPr>
          <a:xfrm>
            <a:off x="3232085" y="1777889"/>
            <a:ext cx="2156384" cy="254000"/>
          </a:xfrm>
          <a:prstGeom prst="roundRect">
            <a:avLst/>
          </a:prstGeom>
          <a:solidFill>
            <a:schemeClr val="accent4">
              <a:lumMod val="60000"/>
              <a:lumOff val="40000"/>
            </a:schemeClr>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OTLSHAPE_T_0baf248832e2424484297c7302717eff_Shape">
            <a:extLst>
              <a:ext uri="{FF2B5EF4-FFF2-40B4-BE49-F238E27FC236}">
                <a16:creationId xmlns:a16="http://schemas.microsoft.com/office/drawing/2014/main" id="{5752C0BA-F7FD-1668-3517-FD637A916C60}"/>
              </a:ext>
            </a:extLst>
          </p:cNvPr>
          <p:cNvSpPr/>
          <p:nvPr/>
        </p:nvSpPr>
        <p:spPr>
          <a:xfrm>
            <a:off x="7810469" y="3189351"/>
            <a:ext cx="2577251" cy="254000"/>
          </a:xfrm>
          <a:prstGeom prst="roundRect">
            <a:avLst/>
          </a:prstGeom>
          <a:solidFill>
            <a:schemeClr val="accent4">
              <a:lumMod val="60000"/>
              <a:lumOff val="40000"/>
            </a:schemeClr>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OTLSHAPE_T_0baf248832e2424484297c7302717eff_Shape">
            <a:extLst>
              <a:ext uri="{FF2B5EF4-FFF2-40B4-BE49-F238E27FC236}">
                <a16:creationId xmlns:a16="http://schemas.microsoft.com/office/drawing/2014/main" id="{FCFED5D3-F288-0421-5955-8E5523C8D974}"/>
              </a:ext>
            </a:extLst>
          </p:cNvPr>
          <p:cNvSpPr/>
          <p:nvPr/>
        </p:nvSpPr>
        <p:spPr>
          <a:xfrm>
            <a:off x="5556389" y="2504602"/>
            <a:ext cx="2059391" cy="254000"/>
          </a:xfrm>
          <a:prstGeom prst="roundRect">
            <a:avLst/>
          </a:prstGeom>
          <a:solidFill>
            <a:schemeClr val="accent4">
              <a:lumMod val="60000"/>
              <a:lumOff val="40000"/>
            </a:schemeClr>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OTLSHAPE_T_80c6b0ef8daf4ecea1e0b784ad5c2df2_Title">
            <a:extLst>
              <a:ext uri="{FF2B5EF4-FFF2-40B4-BE49-F238E27FC236}">
                <a16:creationId xmlns:a16="http://schemas.microsoft.com/office/drawing/2014/main" id="{1149CDA4-F4A3-296A-377A-EE765034134B}"/>
              </a:ext>
            </a:extLst>
          </p:cNvPr>
          <p:cNvSpPr txBox="1"/>
          <p:nvPr/>
        </p:nvSpPr>
        <p:spPr>
          <a:xfrm>
            <a:off x="7712476" y="2523881"/>
            <a:ext cx="1041400" cy="21544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spc="-6">
                <a:solidFill>
                  <a:schemeClr val="dk1"/>
                </a:solidFill>
                <a:latin typeface="Quire Sans" panose="020B0502040400020003" pitchFamily="34" charset="0"/>
                <a:cs typeface="Quire Sans" panose="020B0502040400020003" pitchFamily="34" charset="0"/>
              </a:rPr>
              <a:t>Visit 2</a:t>
            </a:r>
          </a:p>
        </p:txBody>
      </p:sp>
      <p:sp>
        <p:nvSpPr>
          <p:cNvPr id="103" name="OTLSHAPE_T_80c6b0ef8daf4ecea1e0b784ad5c2df2_Title">
            <a:extLst>
              <a:ext uri="{FF2B5EF4-FFF2-40B4-BE49-F238E27FC236}">
                <a16:creationId xmlns:a16="http://schemas.microsoft.com/office/drawing/2014/main" id="{77D74961-66BE-A282-5ACE-ADB0475AA7CC}"/>
              </a:ext>
            </a:extLst>
          </p:cNvPr>
          <p:cNvSpPr txBox="1"/>
          <p:nvPr/>
        </p:nvSpPr>
        <p:spPr>
          <a:xfrm>
            <a:off x="10495050" y="3210457"/>
            <a:ext cx="1041400" cy="21544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spc="-6">
                <a:solidFill>
                  <a:schemeClr val="dk1"/>
                </a:solidFill>
                <a:latin typeface="Quire Sans" panose="020B0502040400020003" pitchFamily="34" charset="0"/>
                <a:cs typeface="Quire Sans" panose="020B0502040400020003" pitchFamily="34" charset="0"/>
              </a:rPr>
              <a:t>Visit 3</a:t>
            </a:r>
          </a:p>
        </p:txBody>
      </p:sp>
      <p:sp>
        <p:nvSpPr>
          <p:cNvPr id="104" name="OTLSHAPE_T_80c6b0ef8daf4ecea1e0b784ad5c2df2_JoinedDate">
            <a:extLst>
              <a:ext uri="{FF2B5EF4-FFF2-40B4-BE49-F238E27FC236}">
                <a16:creationId xmlns:a16="http://schemas.microsoft.com/office/drawing/2014/main" id="{DAB7C074-59F6-83E3-F97F-C07439861D59}"/>
              </a:ext>
            </a:extLst>
          </p:cNvPr>
          <p:cNvSpPr txBox="1"/>
          <p:nvPr/>
        </p:nvSpPr>
        <p:spPr>
          <a:xfrm>
            <a:off x="4090737" y="2523881"/>
            <a:ext cx="1368956" cy="21544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pc="-4">
                <a:solidFill>
                  <a:schemeClr val="dk2"/>
                </a:solidFill>
                <a:latin typeface="Quire Sans" panose="020B0502040400020003" pitchFamily="34" charset="0"/>
                <a:cs typeface="Quire Sans" panose="020B0502040400020003" pitchFamily="34" charset="0"/>
              </a:rPr>
              <a:t>May 29 – June 8</a:t>
            </a:r>
          </a:p>
        </p:txBody>
      </p:sp>
      <p:sp>
        <p:nvSpPr>
          <p:cNvPr id="105" name="OTLSHAPE_T_80c6b0ef8daf4ecea1e0b784ad5c2df2_JoinedDate">
            <a:extLst>
              <a:ext uri="{FF2B5EF4-FFF2-40B4-BE49-F238E27FC236}">
                <a16:creationId xmlns:a16="http://schemas.microsoft.com/office/drawing/2014/main" id="{629793CE-5FBA-E93E-3813-7EAD684D4595}"/>
              </a:ext>
            </a:extLst>
          </p:cNvPr>
          <p:cNvSpPr txBox="1"/>
          <p:nvPr/>
        </p:nvSpPr>
        <p:spPr>
          <a:xfrm>
            <a:off x="6316579" y="3210457"/>
            <a:ext cx="1386560" cy="21544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pc="-4">
                <a:solidFill>
                  <a:schemeClr val="dk2"/>
                </a:solidFill>
                <a:latin typeface="Quire Sans" panose="020B0502040400020003" pitchFamily="34" charset="0"/>
                <a:cs typeface="Quire Sans" panose="020B0502040400020003" pitchFamily="34" charset="0"/>
              </a:rPr>
              <a:t>June 12 – June 22</a:t>
            </a:r>
          </a:p>
        </p:txBody>
      </p:sp>
      <p:sp>
        <p:nvSpPr>
          <p:cNvPr id="106" name="TextBox 105">
            <a:extLst>
              <a:ext uri="{FF2B5EF4-FFF2-40B4-BE49-F238E27FC236}">
                <a16:creationId xmlns:a16="http://schemas.microsoft.com/office/drawing/2014/main" id="{6B104EDC-BA58-B9A4-19E4-D7A3E7C492E0}"/>
              </a:ext>
            </a:extLst>
          </p:cNvPr>
          <p:cNvSpPr txBox="1"/>
          <p:nvPr/>
        </p:nvSpPr>
        <p:spPr>
          <a:xfrm>
            <a:off x="156648" y="4848748"/>
            <a:ext cx="6088701" cy="1631216"/>
          </a:xfrm>
          <a:prstGeom prst="rect">
            <a:avLst/>
          </a:prstGeom>
          <a:solidFill>
            <a:schemeClr val="bg2">
              <a:alpha val="80000"/>
            </a:schemeClr>
          </a:solidFill>
        </p:spPr>
        <p:txBody>
          <a:bodyPr wrap="square" rtlCol="0">
            <a:spAutoFit/>
          </a:bodyPr>
          <a:lstStyle/>
          <a:p>
            <a:pPr marL="285750" indent="-285750">
              <a:buFont typeface="Arial" panose="020B0604020202020204" pitchFamily="34" charset="0"/>
              <a:buChar char="•"/>
            </a:pPr>
            <a:r>
              <a:rPr lang="en-US" sz="2000">
                <a:latin typeface="Quire Sans" panose="020B0502040400020003" pitchFamily="34" charset="0"/>
                <a:cs typeface="Quire Sans" panose="020B0502040400020003" pitchFamily="34" charset="0"/>
              </a:rPr>
              <a:t>Each site is surveyed 3 times</a:t>
            </a:r>
          </a:p>
          <a:p>
            <a:pPr marL="285750" indent="-285750">
              <a:buFont typeface="Arial" panose="020B0604020202020204" pitchFamily="34" charset="0"/>
              <a:buChar char="•"/>
            </a:pPr>
            <a:r>
              <a:rPr lang="en-US" sz="2000">
                <a:latin typeface="Quire Sans" panose="020B0502040400020003" pitchFamily="34" charset="0"/>
                <a:cs typeface="Quire Sans" panose="020B0502040400020003" pitchFamily="34" charset="0"/>
              </a:rPr>
              <a:t>Visits should be at least 4 days apart</a:t>
            </a:r>
          </a:p>
          <a:p>
            <a:pPr marL="285750" indent="-285750">
              <a:buFont typeface="Arial" panose="020B0604020202020204" pitchFamily="34" charset="0"/>
              <a:buChar char="•"/>
            </a:pPr>
            <a:r>
              <a:rPr lang="en-US" sz="2000">
                <a:latin typeface="Quire Sans" panose="020B0502040400020003" pitchFamily="34" charset="0"/>
                <a:cs typeface="Quire Sans" panose="020B0502040400020003" pitchFamily="34" charset="0"/>
              </a:rPr>
              <a:t>Survey within 3 hours of sunrise</a:t>
            </a:r>
          </a:p>
          <a:p>
            <a:pPr marL="285750" indent="-285750">
              <a:buFont typeface="Arial" panose="020B0604020202020204" pitchFamily="34" charset="0"/>
              <a:buChar char="•"/>
            </a:pPr>
            <a:r>
              <a:rPr lang="en-US" sz="2000">
                <a:latin typeface="Quire Sans" panose="020B0502040400020003" pitchFamily="34" charset="0"/>
                <a:cs typeface="Quire Sans" panose="020B0502040400020003" pitchFamily="34" charset="0"/>
              </a:rPr>
              <a:t>Coordinate with your partner(s), survey site landowner(s), and the VWL Survey Coordinator</a:t>
            </a:r>
            <a:endParaRPr lang="en-US" sz="2000"/>
          </a:p>
        </p:txBody>
      </p:sp>
    </p:spTree>
    <p:extLst>
      <p:ext uri="{BB962C8B-B14F-4D97-AF65-F5344CB8AC3E}">
        <p14:creationId xmlns:p14="http://schemas.microsoft.com/office/powerpoint/2010/main" val="1963013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705487-AF14-43BF-B70F-DB382DE152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2697" y="0"/>
            <a:ext cx="8926606" cy="6851738"/>
          </a:xfrm>
        </p:spPr>
      </p:pic>
      <p:pic>
        <p:nvPicPr>
          <p:cNvPr id="3" name="Picture 2" descr="A aerial view of a field&#10;&#10;Description automatically generated">
            <a:extLst>
              <a:ext uri="{FF2B5EF4-FFF2-40B4-BE49-F238E27FC236}">
                <a16:creationId xmlns:a16="http://schemas.microsoft.com/office/drawing/2014/main" id="{F6C5421F-56D0-1B01-7844-4A71AEE0F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499" y="-12183"/>
            <a:ext cx="8910804" cy="6870183"/>
          </a:xfrm>
          <a:prstGeom prst="rect">
            <a:avLst/>
          </a:prstGeom>
        </p:spPr>
      </p:pic>
    </p:spTree>
    <p:extLst>
      <p:ext uri="{BB962C8B-B14F-4D97-AF65-F5344CB8AC3E}">
        <p14:creationId xmlns:p14="http://schemas.microsoft.com/office/powerpoint/2010/main" val="2681768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field of flowers&#10;&#10;Description automatically generated">
            <a:extLst>
              <a:ext uri="{FF2B5EF4-FFF2-40B4-BE49-F238E27FC236}">
                <a16:creationId xmlns:a16="http://schemas.microsoft.com/office/drawing/2014/main" id="{54FA810E-39F5-F4B5-31AD-7FB2AFF84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8" name="TextBox 7">
            <a:extLst>
              <a:ext uri="{FF2B5EF4-FFF2-40B4-BE49-F238E27FC236}">
                <a16:creationId xmlns:a16="http://schemas.microsoft.com/office/drawing/2014/main" id="{841EAC56-23B3-FD86-4A62-36AFBEB620EC}"/>
              </a:ext>
            </a:extLst>
          </p:cNvPr>
          <p:cNvSpPr txBox="1"/>
          <p:nvPr/>
        </p:nvSpPr>
        <p:spPr>
          <a:xfrm>
            <a:off x="3777997" y="649224"/>
            <a:ext cx="4636006" cy="707886"/>
          </a:xfrm>
          <a:prstGeom prst="rect">
            <a:avLst/>
          </a:prstGeom>
          <a:solidFill>
            <a:schemeClr val="bg1">
              <a:alpha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Garamond"/>
                <a:ea typeface="Calibri"/>
                <a:cs typeface="Calibri"/>
              </a:rPr>
              <a:t>During Survey</a:t>
            </a:r>
            <a:endParaRPr lang="en-US"/>
          </a:p>
        </p:txBody>
      </p:sp>
    </p:spTree>
    <p:extLst>
      <p:ext uri="{BB962C8B-B14F-4D97-AF65-F5344CB8AC3E}">
        <p14:creationId xmlns:p14="http://schemas.microsoft.com/office/powerpoint/2010/main" val="879275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CC74869EB0A847AF49B1BF86AECF7E" ma:contentTypeVersion="21" ma:contentTypeDescription="Create a new document." ma:contentTypeScope="" ma:versionID="6053e39a86ec10e340cc040169c32aac">
  <xsd:schema xmlns:xsd="http://www.w3.org/2001/XMLSchema" xmlns:xs="http://www.w3.org/2001/XMLSchema" xmlns:p="http://schemas.microsoft.com/office/2006/metadata/properties" xmlns:ns2="ddba8c88-3c65-4e0a-a7e6-1225a6414a49" xmlns:ns3="429e945e-0d47-4333-a662-93795e49a0fb" targetNamespace="http://schemas.microsoft.com/office/2006/metadata/properties" ma:root="true" ma:fieldsID="9d727121e903e038f4db192162be11fb" ns2:_="" ns3:_="">
    <xsd:import namespace="ddba8c88-3c65-4e0a-a7e6-1225a6414a49"/>
    <xsd:import namespace="429e945e-0d47-4333-a662-93795e49a0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a8c88-3c65-4e0a-a7e6-1225a6414a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405957c-badf-4e4c-a1d9-b8422bc232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9e945e-0d47-4333-a662-93795e49a0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8e333ca-447d-4ba0-97c9-4f99e481adf0}" ma:internalName="TaxCatchAll" ma:showField="CatchAllData" ma:web="429e945e-0d47-4333-a662-93795e49a0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ba8c88-3c65-4e0a-a7e6-1225a6414a49">
      <Terms xmlns="http://schemas.microsoft.com/office/infopath/2007/PartnerControls"/>
    </lcf76f155ced4ddcb4097134ff3c332f>
    <TaxCatchAll xmlns="429e945e-0d47-4333-a662-93795e49a0fb" xsi:nil="true"/>
  </documentManagement>
</p:properties>
</file>

<file path=customXml/itemProps1.xml><?xml version="1.0" encoding="utf-8"?>
<ds:datastoreItem xmlns:ds="http://schemas.openxmlformats.org/officeDocument/2006/customXml" ds:itemID="{3C6F3825-1D81-4381-B96C-A4917F3D3881}"/>
</file>

<file path=customXml/itemProps2.xml><?xml version="1.0" encoding="utf-8"?>
<ds:datastoreItem xmlns:ds="http://schemas.openxmlformats.org/officeDocument/2006/customXml" ds:itemID="{0D7DF3EB-F2A2-4B27-9F8B-EA6378C3A821}">
  <ds:schemaRefs>
    <ds:schemaRef ds:uri="http://schemas.microsoft.com/sharepoint/v3/contenttype/forms"/>
  </ds:schemaRefs>
</ds:datastoreItem>
</file>

<file path=customXml/itemProps3.xml><?xml version="1.0" encoding="utf-8"?>
<ds:datastoreItem xmlns:ds="http://schemas.openxmlformats.org/officeDocument/2006/customXml" ds:itemID="{23C8D6A9-8C9E-4DD3-A46E-ED8C4DBE0C66}">
  <ds:schemaRefs>
    <ds:schemaRef ds:uri="429e945e-0d47-4333-a662-93795e49a0fb"/>
    <ds:schemaRef ds:uri="ddba8c88-3c65-4e0a-a7e6-1225a6414a4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TotalTime>
  <Words>4094</Words>
  <Application>Microsoft Office PowerPoint</Application>
  <PresentationFormat>Widescreen</PresentationFormat>
  <Paragraphs>360</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Century Gothic</vt:lpstr>
      <vt:lpstr>Garamond</vt:lpstr>
      <vt:lpstr>Quire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Rademacher, Christopher J.</dc:creator>
  <cp:lastModifiedBy>Rademacher, Christopher J.</cp:lastModifiedBy>
  <cp:revision>1</cp:revision>
  <dcterms:created xsi:type="dcterms:W3CDTF">2024-02-29T18:05:43Z</dcterms:created>
  <dcterms:modified xsi:type="dcterms:W3CDTF">2025-04-24T16:42:54Z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0x010100A4CC74869EB0A847AF49B1BF86AECF7E</vt:lpwstr>
  </property>
  <property fmtid="{D5CDD505-2E9C-101B-9397-08002B2CF9AE}" pid="3" name="MediaServiceImageTags">
    <vt:lpwstr/>
  </property>
</Properties>
</file>